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1.svg" ContentType="image/svg+xml"/>
  <Override PartName="/ppt/media/image16.svg" ContentType="image/svg+xml"/>
  <Override PartName="/ppt/media/image18.svg" ContentType="image/svg+xml"/>
  <Override PartName="/ppt/media/image3.svg" ContentType="image/svg+xml"/>
  <Override PartName="/ppt/media/image38.svg" ContentType="image/svg+xml"/>
  <Override PartName="/ppt/media/image40.svg" ContentType="image/svg+xml"/>
  <Override PartName="/ppt/media/image6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73" r:id="rId13"/>
    <p:sldId id="309" r:id="rId14"/>
    <p:sldId id="274" r:id="rId15"/>
    <p:sldId id="265" r:id="rId16"/>
    <p:sldId id="275" r:id="rId17"/>
    <p:sldId id="276" r:id="rId18"/>
    <p:sldId id="278" r:id="rId19"/>
    <p:sldId id="287" r:id="rId20"/>
    <p:sldId id="280" r:id="rId21"/>
    <p:sldId id="343" r:id="rId22"/>
    <p:sldId id="279" r:id="rId23"/>
    <p:sldId id="308" r:id="rId24"/>
    <p:sldId id="286" r:id="rId25"/>
    <p:sldId id="283" r:id="rId26"/>
    <p:sldId id="284" r:id="rId27"/>
    <p:sldId id="344" r:id="rId28"/>
    <p:sldId id="285" r:id="rId29"/>
    <p:sldId id="289" r:id="rId30"/>
    <p:sldId id="290" r:id="rId31"/>
    <p:sldId id="310" r:id="rId32"/>
    <p:sldId id="349" r:id="rId33"/>
    <p:sldId id="348" r:id="rId34"/>
    <p:sldId id="350" r:id="rId35"/>
    <p:sldId id="272" r:id="rId36"/>
    <p:sldId id="347" r:id="rId37"/>
    <p:sldId id="291" r:id="rId38"/>
    <p:sldId id="313" r:id="rId39"/>
    <p:sldId id="311" r:id="rId40"/>
    <p:sldId id="292" r:id="rId41"/>
    <p:sldId id="293" r:id="rId42"/>
  </p:sldIdLst>
  <p:sldSz cx="18288000" cy="10287000"/>
  <p:notesSz cx="6858000" cy="9144000"/>
  <p:embeddedFontLst>
    <p:embeddedFont>
      <p:font typeface="Montserrat Ultra-Bold Italics" panose="00000900000000000000"/>
      <p:boldItalic r:id="rId46"/>
    </p:embeddedFont>
    <p:embeddedFont>
      <p:font typeface="Montserrat" panose="00000500000000000000"/>
      <p:regular r:id="rId47"/>
    </p:embeddedFont>
    <p:embeddedFont>
      <p:font typeface="Times New Roman Bold" panose="02030802070405020303"/>
      <p:bold r:id="rId48"/>
    </p:embeddedFont>
    <p:embeddedFont>
      <p:font typeface="Montserrat Ultra-Bold" panose="00000900000000000000"/>
      <p:bold r:id="rId49"/>
    </p:embeddedFont>
    <p:embeddedFont>
      <p:font typeface="Calibri" panose="020F050202020403020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font" Target="fonts/font8.fntdata"/><Relationship Id="rId52" Type="http://schemas.openxmlformats.org/officeDocument/2006/relationships/font" Target="fonts/font7.fntdata"/><Relationship Id="rId51" Type="http://schemas.openxmlformats.org/officeDocument/2006/relationships/font" Target="fonts/font6.fntdata"/><Relationship Id="rId50" Type="http://schemas.openxmlformats.org/officeDocument/2006/relationships/font" Target="fonts/font5.fntdata"/><Relationship Id="rId5" Type="http://schemas.openxmlformats.org/officeDocument/2006/relationships/slide" Target="slides/slide3.xml"/><Relationship Id="rId49" Type="http://schemas.openxmlformats.org/officeDocument/2006/relationships/font" Target="fonts/font4.fntdata"/><Relationship Id="rId48" Type="http://schemas.openxmlformats.org/officeDocument/2006/relationships/font" Target="fonts/font3.fntdata"/><Relationship Id="rId47" Type="http://schemas.openxmlformats.org/officeDocument/2006/relationships/font" Target="fonts/font2.fntdata"/><Relationship Id="rId46" Type="http://schemas.openxmlformats.org/officeDocument/2006/relationships/font" Target="fonts/font1.fntdata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7.jpe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1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6122" r="-2520" b="-91699"/>
            </a:stretch>
          </a:blipFill>
        </p:spPr>
      </p:sp>
      <p:sp>
        <p:nvSpPr>
          <p:cNvPr id="3" name="AutoShape 3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-1536273" y="4580698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3516288" y="3712270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3066191" y="2823187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628699" y="2392260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2689611" y="0"/>
            <a:ext cx="5598389" cy="1601139"/>
          </a:xfrm>
          <a:custGeom>
            <a:avLst/>
            <a:gdLst/>
            <a:ahLst/>
            <a:cxnLst/>
            <a:rect l="l" t="t" r="r" b="b"/>
            <a:pathLst>
              <a:path w="5598389" h="1601139">
                <a:moveTo>
                  <a:pt x="0" y="0"/>
                </a:moveTo>
                <a:lnTo>
                  <a:pt x="5598389" y="0"/>
                </a:lnTo>
                <a:lnTo>
                  <a:pt x="5598389" y="1601139"/>
                </a:lnTo>
                <a:lnTo>
                  <a:pt x="0" y="1601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192523" y="1668535"/>
            <a:ext cx="6881774" cy="1164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0"/>
              </a:lnSpc>
            </a:pPr>
            <a:r>
              <a:rPr lang="en-US" sz="9550" spc="-563">
                <a:solidFill>
                  <a:srgbClr val="FFFFFF"/>
                </a:solidFill>
                <a:latin typeface="Montserrat Ultra-Bold Italics" panose="00000900000000000000"/>
              </a:rPr>
              <a:t>COMPANY </a:t>
            </a:r>
            <a:endParaRPr lang="en-US" sz="9550" spc="-563">
              <a:solidFill>
                <a:srgbClr val="FFFFFF"/>
              </a:solidFill>
              <a:latin typeface="Montserrat Ultra-Bold Italics" panose="000009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25194" y="6009448"/>
            <a:ext cx="12435986" cy="2213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5"/>
              </a:lnSpc>
            </a:pPr>
            <a:r>
              <a:rPr lang="en-US" sz="6380" spc="-376">
                <a:solidFill>
                  <a:srgbClr val="FFFFFF"/>
                </a:solidFill>
                <a:latin typeface="Montserrat Ultra-Bold Italics" panose="00000900000000000000"/>
              </a:rPr>
              <a:t>STRATEGIES AIMED AT CONVERTING CASUAL RIDERS INTO ANNUAL MEMBERS</a:t>
            </a:r>
            <a:endParaRPr lang="en-US" sz="6380" spc="-376">
              <a:solidFill>
                <a:srgbClr val="FFFFFF"/>
              </a:solidFill>
              <a:latin typeface="Montserrat Ultra-Bold Italics" panose="000009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52893" y="7316416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730039" y="1733723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6066573" y="1733723"/>
            <a:ext cx="1386321" cy="0"/>
          </a:xfrm>
          <a:prstGeom prst="line">
            <a:avLst/>
          </a:prstGeom>
          <a:ln w="76200" cap="flat">
            <a:solidFill>
              <a:srgbClr val="263F6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6020071" y="1789378"/>
            <a:ext cx="5679993" cy="937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5"/>
              </a:lnSpc>
            </a:pPr>
            <a:r>
              <a:rPr lang="en-US" sz="7465" spc="-440">
                <a:solidFill>
                  <a:srgbClr val="263F6B"/>
                </a:solidFill>
                <a:latin typeface="Montserrat Ultra-Bold Italics" panose="00000900000000000000"/>
              </a:rPr>
              <a:t>ATRIBUTE</a:t>
            </a:r>
            <a:endParaRPr lang="en-US" sz="7465" spc="-440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graphicFrame>
        <p:nvGraphicFramePr>
          <p:cNvPr id="14" name="Table 13"/>
          <p:cNvGraphicFramePr/>
          <p:nvPr/>
        </p:nvGraphicFramePr>
        <p:xfrm>
          <a:off x="2005330" y="3238500"/>
          <a:ext cx="14499590" cy="4316095"/>
        </p:xfrm>
        <a:graphic>
          <a:graphicData uri="http://schemas.openxmlformats.org/drawingml/2006/table">
            <a:tbl>
              <a:tblPr/>
              <a:tblGrid>
                <a:gridCol w="2715895"/>
                <a:gridCol w="11783695"/>
              </a:tblGrid>
              <a:tr h="6165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Times New Roman" panose="02020603050405020304" charset="-122"/>
                        </a:rPr>
                        <a:t>Column</a:t>
                      </a:r>
                      <a:endParaRPr lang="en-US" sz="2400" b="1">
                        <a:solidFill>
                          <a:srgbClr val="FFFFFF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38100">
                      <a:solidFill>
                        <a:schemeClr val="tx1"/>
                      </a:solidFill>
                      <a:prstDash val="soli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Times New Roman" panose="02020603050405020304" charset="-122"/>
                        </a:rPr>
                        <a:t>Description</a:t>
                      </a:r>
                      <a:endParaRPr lang="en-US" sz="2400" b="1">
                        <a:solidFill>
                          <a:srgbClr val="FFFFFF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  <a:prstDash val="solid"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</a:tr>
              <a:tr h="6165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ride_id</a:t>
                      </a:r>
                      <a:endParaRPr lang="en-US" sz="24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38100">
                      <a:solidFill>
                        <a:schemeClr val="tx1"/>
                      </a:solidFill>
                      <a:prstDash val="soli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Identification number of the trip from the starting station to the ending station in a certain time</a:t>
                      </a:r>
                      <a:endParaRPr 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  <a:prstDash val="solid"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65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started_at</a:t>
                      </a:r>
                      <a:endParaRPr lang="en-US" sz="24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38100">
                      <a:solidFill>
                        <a:schemeClr val="tx1"/>
                      </a:solidFill>
                      <a:prstDash val="soli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Date and time the trip starts</a:t>
                      </a:r>
                      <a:endParaRPr 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  <a:prstDash val="solid"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65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ended_at</a:t>
                      </a:r>
                      <a:endParaRPr lang="en-US" sz="24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38100">
                      <a:solidFill>
                        <a:schemeClr val="tx1"/>
                      </a:solidFill>
                      <a:prstDash val="soli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Date and time the trip ends</a:t>
                      </a:r>
                      <a:endParaRPr 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  <a:prstDash val="soli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65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start_station_name</a:t>
                      </a:r>
                      <a:endParaRPr lang="en-US" sz="24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38100">
                      <a:solidFill>
                        <a:schemeClr val="tx1"/>
                      </a:solidFill>
                      <a:prstDash val="soli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The name of the station where the journey begins</a:t>
                      </a:r>
                      <a:endParaRPr 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  <a:prstDash val="soli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65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member_casual</a:t>
                      </a:r>
                      <a:endParaRPr lang="en-US" sz="24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381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Type of rider</a:t>
                      </a:r>
                      <a:endParaRPr 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38100">
                      <a:solidFill>
                        <a:schemeClr val="tx1"/>
                      </a:solidFill>
                      <a:prstDash val="solid"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00" y="571500"/>
            <a:ext cx="2538095" cy="24206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52893" y="7316416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730039" y="1733723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6066573" y="1733723"/>
            <a:ext cx="1386321" cy="0"/>
          </a:xfrm>
          <a:prstGeom prst="line">
            <a:avLst/>
          </a:prstGeom>
          <a:ln w="76200" cap="flat">
            <a:solidFill>
              <a:srgbClr val="263F6B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4" name="Table 13"/>
          <p:cNvGraphicFramePr/>
          <p:nvPr/>
        </p:nvGraphicFramePr>
        <p:xfrm>
          <a:off x="2005330" y="3162300"/>
          <a:ext cx="14499590" cy="4316095"/>
        </p:xfrm>
        <a:graphic>
          <a:graphicData uri="http://schemas.openxmlformats.org/drawingml/2006/table">
            <a:tbl>
              <a:tblPr/>
              <a:tblGrid>
                <a:gridCol w="2715895"/>
                <a:gridCol w="11783695"/>
              </a:tblGrid>
              <a:tr h="6165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Times New Roman" panose="02020603050405020304" charset="-122"/>
                        </a:rPr>
                        <a:t>Column</a:t>
                      </a:r>
                      <a:endParaRPr lang="en-US" sz="2400" b="1">
                        <a:solidFill>
                          <a:srgbClr val="FFFFFF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38100">
                      <a:solidFill>
                        <a:schemeClr val="tx1"/>
                      </a:solidFill>
                      <a:prstDash val="soli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Times New Roman" panose="02020603050405020304" charset="-122"/>
                        </a:rPr>
                        <a:t>Description</a:t>
                      </a:r>
                      <a:endParaRPr lang="en-US" sz="2400" b="1">
                        <a:solidFill>
                          <a:srgbClr val="FFFFFF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  <a:prstDash val="solid"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</a:tr>
              <a:tr h="6165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time_interval</a:t>
                      </a:r>
                      <a:endParaRPr lang="en-US" sz="24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38100">
                      <a:solidFill>
                        <a:schemeClr val="tx1"/>
                      </a:solidFill>
                      <a:prstDash val="soli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Time interval when the rides start</a:t>
                      </a:r>
                      <a:endParaRPr 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  <a:prstDash val="solid"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65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start_day</a:t>
                      </a:r>
                      <a:endParaRPr lang="en-US" sz="24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38100">
                      <a:solidFill>
                        <a:schemeClr val="tx1"/>
                      </a:solidFill>
                      <a:prstDash val="soli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Day when the rides start</a:t>
                      </a:r>
                      <a:endParaRPr 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  <a:prstDash val="solid"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65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month</a:t>
                      </a:r>
                      <a:endParaRPr lang="en-US" sz="24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38100">
                      <a:solidFill>
                        <a:schemeClr val="tx1"/>
                      </a:solidFill>
                      <a:prstDash val="soli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Month when the rides start</a:t>
                      </a:r>
                      <a:endParaRPr 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  <a:prstDash val="soli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65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Week</a:t>
                      </a:r>
                      <a:endParaRPr lang="en-US" sz="24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38100">
                      <a:solidFill>
                        <a:schemeClr val="tx1"/>
                      </a:solidFill>
                      <a:prstDash val="soli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 panose="02020603050405020304" charset="-122"/>
                          <a:sym typeface="+mn-ea"/>
                        </a:rPr>
                        <a:t>Week when the rides start</a:t>
                      </a:r>
                      <a:endParaRPr 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>
                      <a:solidFill>
                        <a:schemeClr val="tx1"/>
                      </a:solidFill>
                      <a:prstDash val="soli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extBox 10"/>
          <p:cNvSpPr txBox="1"/>
          <p:nvPr/>
        </p:nvSpPr>
        <p:spPr>
          <a:xfrm>
            <a:off x="6020071" y="1789378"/>
            <a:ext cx="5679993" cy="937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7315"/>
              </a:lnSpc>
            </a:pPr>
            <a:r>
              <a:rPr lang="en-US" sz="7465" spc="-440">
                <a:solidFill>
                  <a:srgbClr val="263F6B"/>
                </a:solidFill>
                <a:latin typeface="Montserrat Ultra-Bold Italics" panose="00000900000000000000"/>
              </a:rPr>
              <a:t>ATRIBUTE</a:t>
            </a:r>
            <a:endParaRPr lang="en-US" sz="7465" spc="-440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00" y="571500"/>
            <a:ext cx="2538095" cy="24206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4323581" y="323081"/>
            <a:ext cx="9640839" cy="9640839"/>
          </a:xfrm>
          <a:custGeom>
            <a:avLst/>
            <a:gdLst/>
            <a:ahLst/>
            <a:cxnLst/>
            <a:rect l="l" t="t" r="r" b="b"/>
            <a:pathLst>
              <a:path w="9640839" h="9640839">
                <a:moveTo>
                  <a:pt x="0" y="0"/>
                </a:moveTo>
                <a:lnTo>
                  <a:pt x="9640838" y="0"/>
                </a:lnTo>
                <a:lnTo>
                  <a:pt x="9640838" y="9640838"/>
                </a:lnTo>
                <a:lnTo>
                  <a:pt x="0" y="96408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408911">
            <a:off x="12723882" y="7914152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09"/>
                </a:lnTo>
                <a:lnTo>
                  <a:pt x="0" y="831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457487" flipH="1" flipV="1">
            <a:off x="4009585" y="154300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3" y="831310"/>
                </a:moveTo>
                <a:lnTo>
                  <a:pt x="0" y="831310"/>
                </a:lnTo>
                <a:lnTo>
                  <a:pt x="0" y="0"/>
                </a:lnTo>
                <a:lnTo>
                  <a:pt x="1675183" y="0"/>
                </a:lnTo>
                <a:lnTo>
                  <a:pt x="1675183" y="83131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87961" y="4686173"/>
            <a:ext cx="9310808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8235" spc="-485">
                <a:solidFill>
                  <a:srgbClr val="FFFFFF"/>
                </a:solidFill>
                <a:latin typeface="Montserrat Ultra-Bold Italics" panose="00000900000000000000"/>
              </a:rPr>
              <a:t>DATA ANALYSIS</a:t>
            </a:r>
            <a:endParaRPr lang="en-US" sz="8235" spc="-485">
              <a:solidFill>
                <a:srgbClr val="FFFFFF"/>
              </a:solidFill>
              <a:latin typeface="Montserrat Ultra-Bold Italics" panose="000009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24100"/>
            <a:ext cx="6035675" cy="1743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00"/>
              </a:lnSpc>
            </a:pPr>
            <a:r>
              <a:rPr lang="en-US" sz="4800" spc="-409">
                <a:solidFill>
                  <a:srgbClr val="263F6B"/>
                </a:solidFill>
                <a:latin typeface="Montserrat Ultra-Bold Italics" panose="00000900000000000000"/>
              </a:rPr>
              <a:t>Distribution of </a:t>
            </a: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  <a:p>
            <a:pPr>
              <a:lnSpc>
                <a:spcPts val="6800"/>
              </a:lnSpc>
            </a:pPr>
            <a:r>
              <a:rPr lang="en-US" sz="4800" spc="-409">
                <a:solidFill>
                  <a:srgbClr val="263F6B"/>
                </a:solidFill>
                <a:latin typeface="Montserrat Ultra-Bold Italics" panose="00000900000000000000"/>
              </a:rPr>
              <a:t>Casual &amp; Member</a:t>
            </a: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8700" y="1835789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9" name="TextBox 9"/>
          <p:cNvSpPr txBox="1"/>
          <p:nvPr/>
        </p:nvSpPr>
        <p:spPr>
          <a:xfrm>
            <a:off x="762000" y="4457425"/>
            <a:ext cx="7153592" cy="12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875" lvl="1" indent="0" algn="just">
              <a:lnSpc>
                <a:spcPts val="3250"/>
              </a:lnSpc>
              <a:buFont typeface="Arial" panose="020B0604020202020204"/>
              <a:buNone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It was found that the proportion of trips made by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Casual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users was </a:t>
            </a:r>
            <a:r>
              <a:rPr lang="en-US" sz="2500" b="1" spc="49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less than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the proportion of trips made by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Member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users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677400" y="1333500"/>
            <a:ext cx="7806055" cy="7912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66800" y="80010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TextBox 2"/>
          <p:cNvSpPr txBox="1"/>
          <p:nvPr/>
        </p:nvSpPr>
        <p:spPr>
          <a:xfrm>
            <a:off x="990600" y="1219835"/>
            <a:ext cx="14458950" cy="871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6800"/>
              </a:lnSpc>
            </a:pPr>
            <a:r>
              <a:rPr lang="en-US" sz="4800" spc="-409">
                <a:solidFill>
                  <a:srgbClr val="263F6B"/>
                </a:solidFill>
                <a:latin typeface="Montserrat Ultra-Bold Italics" panose="00000900000000000000"/>
              </a:rPr>
              <a:t>Distribution of Casual &amp; Member </a:t>
            </a:r>
            <a:r>
              <a:rPr lang="en-US" sz="4800" spc="-409">
                <a:solidFill>
                  <a:schemeClr val="accent6">
                    <a:lumMod val="75000"/>
                  </a:schemeClr>
                </a:solidFill>
                <a:latin typeface="Montserrat Ultra-Bold Italics" panose="00000900000000000000"/>
              </a:rPr>
              <a:t>Based on Month</a:t>
            </a:r>
            <a:endParaRPr lang="en-US" sz="4800" spc="-409">
              <a:solidFill>
                <a:schemeClr val="accent6">
                  <a:lumMod val="75000"/>
                </a:schemeClr>
              </a:solidFill>
              <a:latin typeface="Montserrat Ultra-Bold Italics" panose="0000090000000000000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0" y="2013585"/>
            <a:ext cx="13566140" cy="6058535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15925783" y="800021"/>
            <a:ext cx="2162827" cy="618569"/>
          </a:xfrm>
          <a:custGeom>
            <a:avLst/>
            <a:gdLst/>
            <a:ahLst/>
            <a:cxnLst/>
            <a:rect l="l" t="t" r="r" b="b"/>
            <a:pathLst>
              <a:path w="2162827" h="618569">
                <a:moveTo>
                  <a:pt x="0" y="0"/>
                </a:moveTo>
                <a:lnTo>
                  <a:pt x="2162827" y="0"/>
                </a:lnTo>
                <a:lnTo>
                  <a:pt x="2162827" y="618569"/>
                </a:lnTo>
                <a:lnTo>
                  <a:pt x="0" y="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66800" y="80010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400" y="1851025"/>
            <a:ext cx="13983335" cy="656399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429000" y="8496300"/>
            <a:ext cx="9973945" cy="1250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From the graph above, it is found that the proportion of trips made by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Casual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users </a:t>
            </a:r>
            <a:r>
              <a:rPr lang="en-US" sz="2500" b="1" spc="49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decreased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from </a:t>
            </a:r>
            <a:r>
              <a:rPr lang="en-US" sz="2500" b="1" spc="49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38.9%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in September to </a:t>
            </a:r>
            <a:r>
              <a:rPr lang="en-US" sz="2500" b="1" spc="49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22.0%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in December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990600" y="1219835"/>
            <a:ext cx="14458950" cy="871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6800"/>
              </a:lnSpc>
            </a:pPr>
            <a:r>
              <a:rPr lang="en-US" sz="4800" spc="-409">
                <a:solidFill>
                  <a:srgbClr val="263F6B"/>
                </a:solidFill>
                <a:latin typeface="Montserrat Ultra-Bold Italics" panose="00000900000000000000"/>
              </a:rPr>
              <a:t>Distribution of Casual &amp; Member </a:t>
            </a:r>
            <a:r>
              <a:rPr lang="en-US" sz="4800" spc="-409">
                <a:solidFill>
                  <a:schemeClr val="accent6">
                    <a:lumMod val="75000"/>
                  </a:schemeClr>
                </a:solidFill>
                <a:latin typeface="Montserrat Ultra-Bold Italics" panose="00000900000000000000"/>
              </a:rPr>
              <a:t>Based on Month</a:t>
            </a:r>
            <a:endParaRPr lang="en-US" sz="4800" spc="-409">
              <a:solidFill>
                <a:schemeClr val="accent6">
                  <a:lumMod val="75000"/>
                </a:schemeClr>
              </a:solidFill>
              <a:latin typeface="Montserrat Ultra-Bold Italics" panose="00000900000000000000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5925783" y="800021"/>
            <a:ext cx="2162827" cy="618569"/>
          </a:xfrm>
          <a:custGeom>
            <a:avLst/>
            <a:gdLst/>
            <a:ahLst/>
            <a:cxnLst/>
            <a:rect l="l" t="t" r="r" b="b"/>
            <a:pathLst>
              <a:path w="2162827" h="618569">
                <a:moveTo>
                  <a:pt x="0" y="0"/>
                </a:moveTo>
                <a:lnTo>
                  <a:pt x="2162827" y="0"/>
                </a:lnTo>
                <a:lnTo>
                  <a:pt x="2162827" y="618569"/>
                </a:lnTo>
                <a:lnTo>
                  <a:pt x="0" y="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66800" y="80010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TextBox 2"/>
          <p:cNvSpPr txBox="1"/>
          <p:nvPr/>
        </p:nvSpPr>
        <p:spPr>
          <a:xfrm>
            <a:off x="990600" y="1219835"/>
            <a:ext cx="14458950" cy="1743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6800"/>
              </a:lnSpc>
            </a:pPr>
            <a:r>
              <a:rPr lang="en-US" sz="4800" spc="-409">
                <a:solidFill>
                  <a:srgbClr val="263F6B"/>
                </a:solidFill>
                <a:latin typeface="Montserrat Ultra-Bold Italics" panose="00000900000000000000"/>
              </a:rPr>
              <a:t>Distribution of Casual &amp; Member </a:t>
            </a:r>
            <a:r>
              <a:rPr lang="en-US" sz="4800" spc="-409">
                <a:solidFill>
                  <a:schemeClr val="accent5">
                    <a:lumMod val="75000"/>
                  </a:schemeClr>
                </a:solidFill>
                <a:latin typeface="Montserrat Ultra-Bold Italics" panose="00000900000000000000"/>
              </a:rPr>
              <a:t>Based on Week</a:t>
            </a: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  <a:p>
            <a:pPr>
              <a:lnSpc>
                <a:spcPts val="6800"/>
              </a:lnSpc>
            </a:pP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600" y="3162300"/>
            <a:ext cx="6207125" cy="4584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69875" lvl="1" indent="0" algn="just">
              <a:lnSpc>
                <a:spcPts val="3250"/>
              </a:lnSpc>
              <a:buFont typeface="Arial" panose="020B0604020202020204"/>
              <a:buNone/>
            </a:pP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Trend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The number of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trips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made by all users tends to </a:t>
            </a:r>
            <a:r>
              <a:rPr lang="en-US" sz="2500" b="1" spc="49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decrease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sz="2500" b="1" spc="49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maximum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number of trips made by all users is in the </a:t>
            </a:r>
            <a:r>
              <a:rPr lang="en-US" sz="2500" b="1" spc="49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5th week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or </a:t>
            </a:r>
            <a:r>
              <a:rPr lang="en-US" sz="2500" b="1" spc="49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the first week of October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sz="2500" b="1" spc="49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lowest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number of trips in the </a:t>
            </a:r>
            <a:r>
              <a:rPr lang="en-US" sz="2500" b="1" spc="49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18th week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or the </a:t>
            </a:r>
            <a:r>
              <a:rPr lang="en-US" sz="2500" b="1" spc="49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last week of December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number of trips in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September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October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is </a:t>
            </a:r>
            <a:r>
              <a:rPr lang="en-US" sz="2500" b="1" spc="49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greater than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the number of trips in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November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December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1" name="Picture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7467600" y="2546985"/>
            <a:ext cx="10736580" cy="6014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87090" y="495300"/>
            <a:ext cx="2200910" cy="19367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66800" y="80010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TextBox 2"/>
          <p:cNvSpPr txBox="1"/>
          <p:nvPr/>
        </p:nvSpPr>
        <p:spPr>
          <a:xfrm>
            <a:off x="990600" y="1219835"/>
            <a:ext cx="14458950" cy="1743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6800"/>
              </a:lnSpc>
            </a:pPr>
            <a:r>
              <a:rPr lang="en-US" sz="4800" spc="-409">
                <a:solidFill>
                  <a:srgbClr val="263F6B"/>
                </a:solidFill>
                <a:latin typeface="Montserrat Ultra-Bold Italics" panose="00000900000000000000"/>
              </a:rPr>
              <a:t>Distribution of Casual </a:t>
            </a:r>
            <a:r>
              <a:rPr lang="en-US" sz="4800" spc="-409">
                <a:solidFill>
                  <a:schemeClr val="accent5">
                    <a:lumMod val="75000"/>
                  </a:schemeClr>
                </a:solidFill>
                <a:latin typeface="Montserrat Ultra-Bold Italics" panose="00000900000000000000"/>
              </a:rPr>
              <a:t>Based on Week</a:t>
            </a: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  <a:p>
            <a:pPr>
              <a:lnSpc>
                <a:spcPts val="6800"/>
              </a:lnSpc>
            </a:pP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" y="3314700"/>
            <a:ext cx="6554470" cy="4584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69875" lvl="1" indent="0" algn="just">
              <a:lnSpc>
                <a:spcPts val="3250"/>
              </a:lnSpc>
              <a:buFont typeface="Arial" panose="020B0604020202020204"/>
              <a:buNone/>
            </a:pP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Trend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The number of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trips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made by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casual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users tends to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decrease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sz="2500" b="1" spc="49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highest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number of trips made by casual users was in 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first week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or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first week of September.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sz="2500" b="1" spc="49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lowest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number of trips in 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18th week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or 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last week of December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number of trips in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September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October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is </a:t>
            </a:r>
            <a:r>
              <a:rPr lang="en-US" sz="2500" b="1" spc="49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greater than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the number of trips in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November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December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0" name="Picture 109"/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0" y="2705100"/>
            <a:ext cx="10541635" cy="61709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87090" y="495300"/>
            <a:ext cx="2200910" cy="19367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66800" y="80010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TextBox 2"/>
          <p:cNvSpPr txBox="1"/>
          <p:nvPr/>
        </p:nvSpPr>
        <p:spPr>
          <a:xfrm>
            <a:off x="1752600" y="2247900"/>
            <a:ext cx="14458950" cy="1743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6800"/>
              </a:lnSpc>
            </a:pPr>
            <a:r>
              <a:rPr lang="en-US" sz="4800" spc="-409">
                <a:solidFill>
                  <a:srgbClr val="263F6B"/>
                </a:solidFill>
                <a:latin typeface="Montserrat Ultra-Bold Italics" panose="00000900000000000000"/>
              </a:rPr>
              <a:t>Distribution of  Member </a:t>
            </a:r>
            <a:r>
              <a:rPr lang="en-US" sz="4800" spc="-409">
                <a:solidFill>
                  <a:schemeClr val="accent5">
                    <a:lumMod val="75000"/>
                  </a:schemeClr>
                </a:solidFill>
                <a:latin typeface="Montserrat Ultra-Bold Italics" panose="00000900000000000000"/>
              </a:rPr>
              <a:t>Based on Week</a:t>
            </a: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  <a:p>
            <a:pPr algn="ctr">
              <a:lnSpc>
                <a:spcPts val="6800"/>
              </a:lnSpc>
            </a:pP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1400" y="3771900"/>
            <a:ext cx="10023475" cy="2917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It can be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concluded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that the number of trips in Q3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month by month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tends to </a:t>
            </a:r>
            <a:r>
              <a:rPr lang="en-US" sz="2500" b="1" spc="49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decrease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, this is more visible in the trend in the number of Casual users.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Therefore, the analysis will </a:t>
            </a:r>
            <a:r>
              <a:rPr lang="en-US" sz="2500" b="1" spc="49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focus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more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on the </a:t>
            </a:r>
            <a:r>
              <a:rPr lang="en-US" sz="2500" b="1" spc="49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 months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with the largest number of users (especially Casual users), namely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September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October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87090" y="495300"/>
            <a:ext cx="2200910" cy="19367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66800" y="80010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TextBox 2"/>
          <p:cNvSpPr txBox="1"/>
          <p:nvPr/>
        </p:nvSpPr>
        <p:spPr>
          <a:xfrm>
            <a:off x="990600" y="1219835"/>
            <a:ext cx="14458950" cy="1743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6800"/>
              </a:lnSpc>
            </a:pPr>
            <a:r>
              <a:rPr lang="en-US" sz="4800" spc="-409">
                <a:solidFill>
                  <a:srgbClr val="263F6B"/>
                </a:solidFill>
                <a:latin typeface="Montserrat Ultra-Bold Italics" panose="00000900000000000000"/>
              </a:rPr>
              <a:t>Distribution of  Member </a:t>
            </a:r>
            <a:r>
              <a:rPr lang="en-US" sz="4800" spc="-409">
                <a:solidFill>
                  <a:schemeClr val="accent5">
                    <a:lumMod val="75000"/>
                  </a:schemeClr>
                </a:solidFill>
                <a:latin typeface="Montserrat Ultra-Bold Italics" panose="00000900000000000000"/>
              </a:rPr>
              <a:t>Based on Day</a:t>
            </a: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  <a:p>
            <a:pPr>
              <a:lnSpc>
                <a:spcPts val="6800"/>
              </a:lnSpc>
            </a:pP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4152900"/>
            <a:ext cx="5727700" cy="3333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proportion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of trips by Casual and Member users is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equally large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on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weekdays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(Monday-Friday)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69875" lvl="1" indent="0" algn="just">
              <a:lnSpc>
                <a:spcPts val="3250"/>
              </a:lnSpc>
              <a:buFont typeface="Arial" panose="020B0604020202020204"/>
              <a:buNone/>
            </a:pP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proportion of trips by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Casual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users on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weekends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is </a:t>
            </a:r>
            <a:r>
              <a:rPr lang="en-US" sz="2500" b="1" spc="49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greater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(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38.8%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) than the proportion of trips by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Member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users on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weekends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(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24.0%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5944235"/>
            <a:ext cx="10100310" cy="3401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247900"/>
            <a:ext cx="10975975" cy="36963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78200" y="571500"/>
            <a:ext cx="1878330" cy="18522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 flipH="1">
            <a:off x="6305562" y="-995510"/>
            <a:ext cx="12278020" cy="12278020"/>
          </a:xfrm>
          <a:custGeom>
            <a:avLst/>
            <a:gdLst/>
            <a:ahLst/>
            <a:cxnLst/>
            <a:rect l="l" t="t" r="r" b="b"/>
            <a:pathLst>
              <a:path w="12278020" h="12278020">
                <a:moveTo>
                  <a:pt x="12278019" y="0"/>
                </a:moveTo>
                <a:lnTo>
                  <a:pt x="0" y="0"/>
                </a:lnTo>
                <a:lnTo>
                  <a:pt x="0" y="12278020"/>
                </a:lnTo>
                <a:lnTo>
                  <a:pt x="12278019" y="12278020"/>
                </a:lnTo>
                <a:lnTo>
                  <a:pt x="12278019" y="0"/>
                </a:lnTo>
                <a:close/>
              </a:path>
            </a:pathLst>
          </a:custGeom>
          <a:blipFill>
            <a:blip r:embed="rId1">
              <a:alphaModFix amt="1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2277999"/>
            <a:ext cx="16230600" cy="6980301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/>
          <p:nvPr/>
        </p:nvGrpSpPr>
        <p:grpSpPr>
          <a:xfrm rot="0">
            <a:off x="9639230" y="-137053"/>
            <a:ext cx="8944351" cy="10694456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28801" r="-5054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1200150"/>
            <a:ext cx="5935366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0"/>
              </a:lnSpc>
            </a:pPr>
            <a:r>
              <a:rPr lang="en-US" sz="8235" spc="-485">
                <a:solidFill>
                  <a:srgbClr val="263F6B"/>
                </a:solidFill>
                <a:latin typeface="Montserrat Ultra-Bold Italics" panose="00000900000000000000"/>
              </a:rPr>
              <a:t> CONTENTS</a:t>
            </a:r>
            <a:endParaRPr lang="en-US" sz="8235" spc="-485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956352"/>
            <a:ext cx="8991739" cy="4012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2480" lvl="1" indent="-396240">
              <a:lnSpc>
                <a:spcPts val="8260"/>
              </a:lnSpc>
              <a:buAutoNum type="arabicPeriod"/>
            </a:pPr>
            <a:r>
              <a:rPr lang="en-US" sz="3670" spc="73">
                <a:solidFill>
                  <a:srgbClr val="FFFFFF"/>
                </a:solidFill>
                <a:latin typeface="Montserrat" panose="00000500000000000000"/>
              </a:rPr>
              <a:t>Introduction</a:t>
            </a:r>
            <a:endParaRPr lang="en-US" sz="3670" spc="73">
              <a:solidFill>
                <a:srgbClr val="FFFFFF"/>
              </a:solidFill>
              <a:latin typeface="Montserrat" panose="00000500000000000000"/>
            </a:endParaRPr>
          </a:p>
          <a:p>
            <a:pPr marL="792480" lvl="1" indent="-396240">
              <a:lnSpc>
                <a:spcPts val="8260"/>
              </a:lnSpc>
              <a:buAutoNum type="arabicPeriod"/>
            </a:pPr>
            <a:r>
              <a:rPr lang="en-US" sz="3670" spc="73">
                <a:solidFill>
                  <a:srgbClr val="FFFFFF"/>
                </a:solidFill>
                <a:latin typeface="Montserrat" panose="00000500000000000000"/>
              </a:rPr>
              <a:t>Data Understanding</a:t>
            </a:r>
            <a:endParaRPr lang="en-US" sz="3670" spc="73">
              <a:solidFill>
                <a:srgbClr val="FFFFFF"/>
              </a:solidFill>
              <a:latin typeface="Montserrat" panose="00000500000000000000"/>
            </a:endParaRPr>
          </a:p>
          <a:p>
            <a:pPr marL="792480" lvl="1" indent="-396240">
              <a:lnSpc>
                <a:spcPts val="8260"/>
              </a:lnSpc>
              <a:buAutoNum type="arabicPeriod"/>
            </a:pPr>
            <a:r>
              <a:rPr lang="en-US" sz="3670" spc="73">
                <a:solidFill>
                  <a:srgbClr val="FFFFFF"/>
                </a:solidFill>
                <a:latin typeface="Montserrat" panose="00000500000000000000"/>
              </a:rPr>
              <a:t>Analysis</a:t>
            </a:r>
            <a:endParaRPr lang="en-US" sz="3670" spc="73">
              <a:solidFill>
                <a:srgbClr val="FFFFFF"/>
              </a:solidFill>
              <a:latin typeface="Montserrat" panose="00000500000000000000"/>
            </a:endParaRPr>
          </a:p>
          <a:p>
            <a:pPr marL="792480" lvl="1" indent="-396240">
              <a:lnSpc>
                <a:spcPts val="8260"/>
              </a:lnSpc>
              <a:buAutoNum type="arabicPeriod"/>
            </a:pPr>
            <a:r>
              <a:rPr lang="en-US" sz="3670" spc="73">
                <a:solidFill>
                  <a:srgbClr val="FFFFFF"/>
                </a:solidFill>
                <a:latin typeface="Montserrat" panose="00000500000000000000"/>
              </a:rPr>
              <a:t>Conclusion &amp; Recomendation</a:t>
            </a:r>
            <a:endParaRPr lang="en-US" sz="3670" spc="73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001348" y="248206"/>
            <a:ext cx="2162827" cy="618569"/>
          </a:xfrm>
          <a:custGeom>
            <a:avLst/>
            <a:gdLst/>
            <a:ahLst/>
            <a:cxnLst/>
            <a:rect l="l" t="t" r="r" b="b"/>
            <a:pathLst>
              <a:path w="2162827" h="618569">
                <a:moveTo>
                  <a:pt x="0" y="0"/>
                </a:moveTo>
                <a:lnTo>
                  <a:pt x="2162827" y="0"/>
                </a:lnTo>
                <a:lnTo>
                  <a:pt x="2162827" y="618569"/>
                </a:lnTo>
                <a:lnTo>
                  <a:pt x="0" y="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66800" y="80010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TextBox 2"/>
          <p:cNvSpPr txBox="1"/>
          <p:nvPr/>
        </p:nvSpPr>
        <p:spPr>
          <a:xfrm>
            <a:off x="990600" y="1219835"/>
            <a:ext cx="14458950" cy="1743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6800"/>
              </a:lnSpc>
            </a:pPr>
            <a:r>
              <a:rPr lang="en-US" sz="4800" spc="-409">
                <a:solidFill>
                  <a:srgbClr val="263F6B"/>
                </a:solidFill>
                <a:latin typeface="Montserrat Ultra-Bold Italics" panose="00000900000000000000"/>
              </a:rPr>
              <a:t>Distribution of Casual  </a:t>
            </a:r>
            <a:r>
              <a:rPr lang="en-US" sz="4800" spc="-409">
                <a:solidFill>
                  <a:schemeClr val="accent5">
                    <a:lumMod val="75000"/>
                  </a:schemeClr>
                </a:solidFill>
                <a:latin typeface="Montserrat Ultra-Bold Italics" panose="00000900000000000000"/>
              </a:rPr>
              <a:t>Based on Day</a:t>
            </a: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  <a:p>
            <a:pPr>
              <a:lnSpc>
                <a:spcPts val="6800"/>
              </a:lnSpc>
            </a:pP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19400" y="7810500"/>
            <a:ext cx="12150725" cy="1250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highest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number of trips by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Member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users on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Wednesday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number of trips by Member users on each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weekday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(Monday-Friday) is </a:t>
            </a:r>
            <a:r>
              <a:rPr lang="en-US" sz="2500" b="1" spc="49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greater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than on each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weekend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day (Saturday &amp; Sunday)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47900"/>
            <a:ext cx="14667230" cy="49237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78200" y="571500"/>
            <a:ext cx="1878330" cy="18522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66800" y="80010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TextBox 2"/>
          <p:cNvSpPr txBox="1"/>
          <p:nvPr/>
        </p:nvSpPr>
        <p:spPr>
          <a:xfrm>
            <a:off x="990600" y="1219835"/>
            <a:ext cx="14458950" cy="1743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6800"/>
              </a:lnSpc>
            </a:pPr>
            <a:r>
              <a:rPr lang="en-US" sz="4800" spc="-409">
                <a:solidFill>
                  <a:srgbClr val="263F6B"/>
                </a:solidFill>
                <a:latin typeface="Montserrat Ultra-Bold Italics" panose="00000900000000000000"/>
              </a:rPr>
              <a:t>Distribution of  Member </a:t>
            </a:r>
            <a:r>
              <a:rPr lang="en-US" sz="4800" spc="-409">
                <a:solidFill>
                  <a:schemeClr val="accent5">
                    <a:lumMod val="75000"/>
                  </a:schemeClr>
                </a:solidFill>
                <a:latin typeface="Montserrat Ultra-Bold Italics" panose="00000900000000000000"/>
              </a:rPr>
              <a:t>Based on Day</a:t>
            </a: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  <a:p>
            <a:pPr>
              <a:lnSpc>
                <a:spcPts val="6800"/>
              </a:lnSpc>
            </a:pP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19400" y="7886700"/>
            <a:ext cx="13131800" cy="1250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highest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number of trips by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Casual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users is on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Saturdays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number of trips by Casual users on each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weekend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(Saturday &amp; Sunday) is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greater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than on each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weekday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(Monday-Friday)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019300"/>
            <a:ext cx="15183485" cy="50971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78200" y="571500"/>
            <a:ext cx="1878330" cy="18522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66800" y="80010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TextBox 2"/>
          <p:cNvSpPr txBox="1"/>
          <p:nvPr/>
        </p:nvSpPr>
        <p:spPr>
          <a:xfrm>
            <a:off x="1981200" y="2171700"/>
            <a:ext cx="14458950" cy="1743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6800"/>
              </a:lnSpc>
            </a:pPr>
            <a:r>
              <a:rPr lang="en-US" sz="4800" spc="-409">
                <a:solidFill>
                  <a:srgbClr val="263F6B"/>
                </a:solidFill>
                <a:latin typeface="Montserrat Ultra-Bold Italics" panose="00000900000000000000"/>
              </a:rPr>
              <a:t>Distribution of  Member </a:t>
            </a:r>
            <a:r>
              <a:rPr lang="en-US" sz="4800" spc="-409">
                <a:solidFill>
                  <a:schemeClr val="accent5">
                    <a:lumMod val="75000"/>
                  </a:schemeClr>
                </a:solidFill>
                <a:latin typeface="Montserrat Ultra-Bold Italics" panose="00000900000000000000"/>
              </a:rPr>
              <a:t>Based on Day</a:t>
            </a: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  <a:p>
            <a:pPr algn="ctr">
              <a:lnSpc>
                <a:spcPts val="6800"/>
              </a:lnSpc>
            </a:pP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9505" y="3695700"/>
            <a:ext cx="11278235" cy="3750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It can be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concluded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that the trips made by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Casual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Member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Users are on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weekdays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(Monday-Friday).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69875" lvl="1" indent="0" algn="just">
              <a:lnSpc>
                <a:spcPts val="3250"/>
              </a:lnSpc>
              <a:buFont typeface="Arial" panose="020B0604020202020204"/>
              <a:buNone/>
            </a:pP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Assuming that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Casual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users who travel on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weekdays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have greater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similarities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with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member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users than on weekends, the analysis will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focus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more on September and October on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weekdays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However, there are quite a lot of casual trips on weekends, so we made a side analysis that focuses on casual trips on weekends.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78200" y="571500"/>
            <a:ext cx="1878330" cy="18522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66800" y="80010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TextBox 2"/>
          <p:cNvSpPr txBox="1"/>
          <p:nvPr/>
        </p:nvSpPr>
        <p:spPr>
          <a:xfrm>
            <a:off x="990600" y="1219835"/>
            <a:ext cx="17339945" cy="1743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6800"/>
              </a:lnSpc>
            </a:pPr>
            <a:r>
              <a:rPr lang="en-US" sz="4800" spc="-409">
                <a:solidFill>
                  <a:srgbClr val="263F6B"/>
                </a:solidFill>
                <a:latin typeface="Montserrat Ultra-Bold Italics" panose="00000900000000000000"/>
              </a:rPr>
              <a:t>Analysis Casual &amp; Member </a:t>
            </a:r>
            <a:r>
              <a:rPr lang="en-US" sz="4800" spc="-409">
                <a:solidFill>
                  <a:schemeClr val="accent2">
                    <a:lumMod val="75000"/>
                  </a:schemeClr>
                </a:solidFill>
                <a:latin typeface="Montserrat Ultra-Bold Italics" panose="00000900000000000000"/>
              </a:rPr>
              <a:t>Based on Interval Time Sep - Oct</a:t>
            </a: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  <a:p>
            <a:pPr>
              <a:lnSpc>
                <a:spcPts val="6800"/>
              </a:lnSpc>
            </a:pP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" y="3771625"/>
            <a:ext cx="7153592" cy="333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sz="2500" b="1" spc="49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highest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number of bicycle rentals by member users in the interval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15.00-18.00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12775" lvl="1" indent="-342900" algn="just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US" sz="2500" b="1" spc="49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Top 5 hour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intervals with the most rentals are: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184275" lvl="2" indent="-457200" algn="just">
              <a:lnSpc>
                <a:spcPts val="3250"/>
              </a:lnSpc>
              <a:buFont typeface="Wingdings" panose="05000000000000000000" charset="0"/>
              <a:buAutoNum type="arabicPeriod"/>
            </a:pP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15.00-18.00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184275" lvl="2" indent="-457200" algn="just">
              <a:lnSpc>
                <a:spcPts val="3250"/>
              </a:lnSpc>
              <a:buFont typeface="Wingdings" panose="05000000000000000000" charset="0"/>
              <a:buAutoNum type="arabicPeriod"/>
            </a:pP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18.00-21.00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184275" lvl="2" indent="-457200" algn="just">
              <a:lnSpc>
                <a:spcPts val="3250"/>
              </a:lnSpc>
              <a:buFont typeface="Wingdings" panose="05000000000000000000" charset="0"/>
              <a:buAutoNum type="arabicPeriod"/>
            </a:pP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06.00-09.00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184275" lvl="2" indent="-457200" algn="just">
              <a:lnSpc>
                <a:spcPts val="3250"/>
              </a:lnSpc>
              <a:buFont typeface="Wingdings" panose="05000000000000000000" charset="0"/>
              <a:buAutoNum type="arabicPeriod"/>
            </a:pP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12.00-15.00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184275" lvl="2" indent="-457200" algn="just">
              <a:lnSpc>
                <a:spcPts val="3250"/>
              </a:lnSpc>
              <a:buFont typeface="Wingdings" panose="05000000000000000000" charset="0"/>
              <a:buAutoNum type="arabicPeriod"/>
            </a:pP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09.00-12.00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705100"/>
            <a:ext cx="10215880" cy="6874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" y="8648700"/>
            <a:ext cx="1593215" cy="15855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66800" y="80010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TextBox 2"/>
          <p:cNvSpPr txBox="1"/>
          <p:nvPr/>
        </p:nvSpPr>
        <p:spPr>
          <a:xfrm>
            <a:off x="990600" y="1219835"/>
            <a:ext cx="14458950" cy="1743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6800"/>
              </a:lnSpc>
            </a:pPr>
            <a:r>
              <a:rPr lang="en-US" sz="4800" spc="-409">
                <a:solidFill>
                  <a:srgbClr val="263F6B"/>
                </a:solidFill>
                <a:latin typeface="Montserrat Ultra-Bold Italics" panose="00000900000000000000"/>
              </a:rPr>
              <a:t>Analysis Casual </a:t>
            </a:r>
            <a:r>
              <a:rPr lang="en-US" sz="4800" spc="-409">
                <a:solidFill>
                  <a:schemeClr val="accent2">
                    <a:lumMod val="75000"/>
                  </a:schemeClr>
                </a:solidFill>
                <a:latin typeface="Montserrat Ultra-Bold Italics" panose="00000900000000000000"/>
              </a:rPr>
              <a:t>Based on Interval Time Sept - Oct</a:t>
            </a: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  <a:p>
            <a:pPr>
              <a:lnSpc>
                <a:spcPts val="6800"/>
              </a:lnSpc>
            </a:pP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2859405"/>
            <a:ext cx="5867400" cy="5835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sz="2500" b="1" spc="49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highest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number of bicycle rentals by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casua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 users in the interval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15.00-18.00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b="1" spc="49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Top 5 hour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intervals with the most rentals are: 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184275" lvl="2" indent="-457200" algn="just">
              <a:lnSpc>
                <a:spcPts val="3250"/>
              </a:lnSpc>
              <a:buFont typeface="+mj-lt"/>
              <a:buAutoNum type="arabicPeriod"/>
            </a:pP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15.00-18.00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184275" lvl="2" indent="-457200" algn="just">
              <a:lnSpc>
                <a:spcPts val="3250"/>
              </a:lnSpc>
              <a:buFont typeface="+mj-lt"/>
              <a:buAutoNum type="arabicPeriod"/>
            </a:pP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18.00-21.00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184275" lvl="2" indent="-457200" algn="just">
              <a:lnSpc>
                <a:spcPts val="3250"/>
              </a:lnSpc>
              <a:buFont typeface="+mj-lt"/>
              <a:buAutoNum type="arabicPeriod"/>
            </a:pP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12.00-15.00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184275" lvl="2" indent="-457200" algn="just">
              <a:lnSpc>
                <a:spcPts val="3250"/>
              </a:lnSpc>
              <a:buFont typeface="+mj-lt"/>
              <a:buAutoNum type="arabicPeriod"/>
            </a:pP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09.00-12.00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184275" lvl="2" indent="-457200" algn="just">
              <a:lnSpc>
                <a:spcPts val="3250"/>
              </a:lnSpc>
              <a:buFont typeface="+mj-lt"/>
              <a:buAutoNum type="arabicPeriod"/>
            </a:pP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06.00-09.00. 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27075" lvl="2" indent="0" algn="just">
              <a:lnSpc>
                <a:spcPts val="3250"/>
              </a:lnSpc>
              <a:buFont typeface="+mj-lt"/>
              <a:buNone/>
            </a:pP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12775" lvl="1" indent="-342900" algn="just">
              <a:lnSpc>
                <a:spcPts val="3250"/>
              </a:lnSpc>
              <a:buFont typeface="Arial" panose="020B0604020202020204" pitchFamily="34" charset="0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This interval hour is included in the top 5 interval hours for the number of bicycle rentals by member users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605" y="2781300"/>
            <a:ext cx="12177395" cy="63436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" y="8648700"/>
            <a:ext cx="1593215" cy="15855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66800" y="80010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TextBox 2"/>
          <p:cNvSpPr txBox="1"/>
          <p:nvPr/>
        </p:nvSpPr>
        <p:spPr>
          <a:xfrm>
            <a:off x="1914525" y="2019300"/>
            <a:ext cx="14458950" cy="1743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6800"/>
              </a:lnSpc>
            </a:pPr>
            <a:r>
              <a:rPr lang="en-US" sz="4800" spc="-409">
                <a:solidFill>
                  <a:srgbClr val="263F6B"/>
                </a:solidFill>
                <a:latin typeface="Montserrat Ultra-Bold Italics" panose="00000900000000000000"/>
              </a:rPr>
              <a:t>Analysis Casual </a:t>
            </a:r>
            <a:r>
              <a:rPr lang="en-US" sz="4800" spc="-409">
                <a:solidFill>
                  <a:schemeClr val="accent2">
                    <a:lumMod val="75000"/>
                  </a:schemeClr>
                </a:solidFill>
                <a:latin typeface="Montserrat Ultra-Bold Italics" panose="00000900000000000000"/>
              </a:rPr>
              <a:t>Based on Interval Time Sept - Oct</a:t>
            </a: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  <a:p>
            <a:pPr algn="ctr">
              <a:lnSpc>
                <a:spcPts val="6800"/>
              </a:lnSpc>
            </a:pP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9000" y="3390900"/>
            <a:ext cx="11303635" cy="3750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It can be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concluded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that the </a:t>
            </a:r>
            <a:r>
              <a:rPr lang="en-US" sz="2500" b="1" spc="49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Top 5 hour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intervals for the number of bicycle rentals by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casual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users and members are :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184275" lvl="2" indent="-457200" algn="just">
              <a:lnSpc>
                <a:spcPts val="3250"/>
              </a:lnSpc>
              <a:buFont typeface="+mj-lt"/>
              <a:buAutoNum type="arabicPeriod"/>
            </a:pP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15.00-18.00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184275" lvl="2" indent="-457200" algn="just">
              <a:lnSpc>
                <a:spcPts val="3250"/>
              </a:lnSpc>
              <a:buFont typeface="+mj-lt"/>
              <a:buAutoNum type="arabicPeriod"/>
            </a:pP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18.00-21.00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184275" lvl="2" indent="-457200" algn="just">
              <a:lnSpc>
                <a:spcPts val="3250"/>
              </a:lnSpc>
              <a:buFont typeface="+mj-lt"/>
              <a:buAutoNum type="arabicPeriod"/>
            </a:pP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12.00-15.00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184275" lvl="2" indent="-457200" algn="just">
              <a:lnSpc>
                <a:spcPts val="3250"/>
              </a:lnSpc>
              <a:buFont typeface="+mj-lt"/>
              <a:buAutoNum type="arabicPeriod"/>
            </a:pP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09.00-12.00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184275" lvl="2" indent="-457200" algn="just">
              <a:lnSpc>
                <a:spcPts val="3250"/>
              </a:lnSpc>
              <a:buFont typeface="+mj-lt"/>
              <a:buAutoNum type="arabicPeriod"/>
            </a:pP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06.00-09.00.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69875" lvl="1" indent="0" algn="just">
              <a:lnSpc>
                <a:spcPts val="3250"/>
              </a:lnSpc>
              <a:buFont typeface="Arial" panose="020B0604020202020204"/>
              <a:buNone/>
            </a:pP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With this conclusion, the analysis will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focus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on the interval hours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mentioned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" y="8648700"/>
            <a:ext cx="1593215" cy="15855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66800" y="80010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TextBox 2"/>
          <p:cNvSpPr txBox="1"/>
          <p:nvPr/>
        </p:nvSpPr>
        <p:spPr>
          <a:xfrm>
            <a:off x="990600" y="1219835"/>
            <a:ext cx="15922625" cy="2615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6800"/>
              </a:lnSpc>
            </a:pPr>
            <a:r>
              <a:rPr lang="en-US" sz="4800" spc="-409">
                <a:solidFill>
                  <a:srgbClr val="263F6B"/>
                </a:solidFill>
                <a:latin typeface="Montserrat Ultra-Bold Italics" panose="00000900000000000000"/>
              </a:rPr>
              <a:t>Analysis Casual </a:t>
            </a:r>
            <a:r>
              <a:rPr lang="en-US" sz="4800" spc="-409">
                <a:solidFill>
                  <a:schemeClr val="accent2">
                    <a:lumMod val="75000"/>
                  </a:schemeClr>
                </a:solidFill>
                <a:latin typeface="Montserrat Ultra-Bold Italics" panose="00000900000000000000"/>
              </a:rPr>
              <a:t>Based on Interval Time Monday - Friday (15.00 - 18.00)</a:t>
            </a: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  <a:p>
            <a:pPr>
              <a:lnSpc>
                <a:spcPts val="6800"/>
              </a:lnSpc>
            </a:pP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3924300"/>
            <a:ext cx="6298565" cy="3333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station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with the most rentals by casual users in 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15.00-18.00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interval is :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Clinton St &amp; Washington Blvd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b="1" spc="49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Top 10 stations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in the 15.00-18.00 interval have a number of rentals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above 1000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Advertisement campaigns on stations at this interval will reach the most Casual users compared to other interval hours.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10" y="2019300"/>
            <a:ext cx="10664190" cy="79349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" y="8648700"/>
            <a:ext cx="1593215" cy="15855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66800" y="80010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TextBox 2"/>
          <p:cNvSpPr txBox="1"/>
          <p:nvPr/>
        </p:nvSpPr>
        <p:spPr>
          <a:xfrm>
            <a:off x="990600" y="1219835"/>
            <a:ext cx="15922625" cy="2615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6800"/>
              </a:lnSpc>
            </a:pPr>
            <a:r>
              <a:rPr lang="en-US" sz="4800" spc="-409">
                <a:solidFill>
                  <a:srgbClr val="263F6B"/>
                </a:solidFill>
                <a:latin typeface="Montserrat Ultra-Bold Italics" panose="00000900000000000000"/>
              </a:rPr>
              <a:t>Analysis Casual </a:t>
            </a:r>
            <a:r>
              <a:rPr lang="en-US" sz="4800" spc="-409">
                <a:solidFill>
                  <a:schemeClr val="accent2">
                    <a:lumMod val="75000"/>
                  </a:schemeClr>
                </a:solidFill>
                <a:latin typeface="Montserrat Ultra-Bold Italics" panose="00000900000000000000"/>
              </a:rPr>
              <a:t>Based on Interval Time Monday - Friday (12.00 - 15.00)</a:t>
            </a: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  <a:p>
            <a:pPr>
              <a:lnSpc>
                <a:spcPts val="6800"/>
              </a:lnSpc>
            </a:pP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3543025"/>
            <a:ext cx="7153592" cy="12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station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with 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most rentals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by casual users in 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12.00-15.00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interval is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Streeter Dr &amp; Grand Ave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515" y="1894205"/>
            <a:ext cx="10289540" cy="8087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" y="8648700"/>
            <a:ext cx="1593215" cy="15855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66800" y="80010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TextBox 2"/>
          <p:cNvSpPr txBox="1"/>
          <p:nvPr/>
        </p:nvSpPr>
        <p:spPr>
          <a:xfrm>
            <a:off x="990600" y="1219835"/>
            <a:ext cx="15922625" cy="2615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6800"/>
              </a:lnSpc>
            </a:pPr>
            <a:r>
              <a:rPr lang="en-US" sz="4800" spc="-409">
                <a:solidFill>
                  <a:srgbClr val="263F6B"/>
                </a:solidFill>
                <a:latin typeface="Montserrat Ultra-Bold Italics" panose="00000900000000000000"/>
              </a:rPr>
              <a:t>Analysis Casual </a:t>
            </a:r>
            <a:r>
              <a:rPr lang="en-US" sz="4800" spc="-409">
                <a:solidFill>
                  <a:schemeClr val="accent2">
                    <a:lumMod val="75000"/>
                  </a:schemeClr>
                </a:solidFill>
                <a:latin typeface="Montserrat Ultra-Bold Italics" panose="00000900000000000000"/>
              </a:rPr>
              <a:t>Based on Interval Time Monday - Friday (18.00 - 21.00)</a:t>
            </a: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  <a:p>
            <a:pPr>
              <a:lnSpc>
                <a:spcPts val="6800"/>
              </a:lnSpc>
            </a:pP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" y="3543025"/>
            <a:ext cx="7153592" cy="12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station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with 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most rentals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by casual users in 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18.00-21.00 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interval is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DuSable Lake Shore Dr &amp; North Blvd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780" y="1877695"/>
            <a:ext cx="10826750" cy="79940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" y="8648700"/>
            <a:ext cx="1593215" cy="15855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4323581" y="323081"/>
            <a:ext cx="9640839" cy="9640839"/>
          </a:xfrm>
          <a:custGeom>
            <a:avLst/>
            <a:gdLst/>
            <a:ahLst/>
            <a:cxnLst/>
            <a:rect l="l" t="t" r="r" b="b"/>
            <a:pathLst>
              <a:path w="9640839" h="9640839">
                <a:moveTo>
                  <a:pt x="0" y="0"/>
                </a:moveTo>
                <a:lnTo>
                  <a:pt x="9640838" y="0"/>
                </a:lnTo>
                <a:lnTo>
                  <a:pt x="9640838" y="9640838"/>
                </a:lnTo>
                <a:lnTo>
                  <a:pt x="0" y="96408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408911">
            <a:off x="12723882" y="7914152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09"/>
                </a:lnTo>
                <a:lnTo>
                  <a:pt x="0" y="831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457487" flipH="1" flipV="1">
            <a:off x="4009585" y="154300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3" y="831310"/>
                </a:moveTo>
                <a:lnTo>
                  <a:pt x="0" y="831310"/>
                </a:lnTo>
                <a:lnTo>
                  <a:pt x="0" y="0"/>
                </a:lnTo>
                <a:lnTo>
                  <a:pt x="1675183" y="0"/>
                </a:lnTo>
                <a:lnTo>
                  <a:pt x="1675183" y="83131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87961" y="4686173"/>
            <a:ext cx="9310808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8235" spc="-485">
                <a:solidFill>
                  <a:srgbClr val="FFFFFF"/>
                </a:solidFill>
                <a:latin typeface="Montserrat Ultra-Bold Italics" panose="00000900000000000000"/>
              </a:rPr>
              <a:t>CONCLUSION</a:t>
            </a:r>
            <a:endParaRPr lang="en-US" sz="8235" spc="-485">
              <a:solidFill>
                <a:srgbClr val="FFFFFF"/>
              </a:solidFill>
              <a:latin typeface="Montserrat Ultra-Bold Italics" panose="000009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515142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4804566" y="804066"/>
            <a:ext cx="8678869" cy="8678869"/>
          </a:xfrm>
          <a:custGeom>
            <a:avLst/>
            <a:gdLst/>
            <a:ahLst/>
            <a:cxnLst/>
            <a:rect l="l" t="t" r="r" b="b"/>
            <a:pathLst>
              <a:path w="8678869" h="8678869">
                <a:moveTo>
                  <a:pt x="0" y="0"/>
                </a:moveTo>
                <a:lnTo>
                  <a:pt x="8678868" y="0"/>
                </a:lnTo>
                <a:lnTo>
                  <a:pt x="8678868" y="8678868"/>
                </a:lnTo>
                <a:lnTo>
                  <a:pt x="0" y="867886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408911">
            <a:off x="12161308" y="7594550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457487" flipH="1" flipV="1">
            <a:off x="4652526" y="172342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10"/>
                </a:moveTo>
                <a:lnTo>
                  <a:pt x="0" y="831310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1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44013" y="4444797"/>
            <a:ext cx="8399974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8235" spc="-485">
                <a:solidFill>
                  <a:srgbClr val="FFFFFF"/>
                </a:solidFill>
                <a:latin typeface="Montserrat Ultra-Bold Italics" panose="00000900000000000000"/>
              </a:rPr>
              <a:t>INTRODUCTION</a:t>
            </a:r>
            <a:endParaRPr lang="en-US" sz="8235" spc="-485">
              <a:solidFill>
                <a:srgbClr val="FFFFFF"/>
              </a:solidFill>
              <a:latin typeface="Montserrat Ultra-Bold Italics" panose="0000090000000000000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66800" y="80010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10" name="TextBox 9"/>
          <p:cNvSpPr txBox="1"/>
          <p:nvPr/>
        </p:nvSpPr>
        <p:spPr>
          <a:xfrm>
            <a:off x="3429000" y="3619500"/>
            <a:ext cx="11689715" cy="208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32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sz="32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conclusion</a:t>
            </a:r>
            <a:r>
              <a:rPr lang="en-US" sz="32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obtained is that in Q3, users made the </a:t>
            </a:r>
            <a:r>
              <a:rPr lang="en-US" sz="32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most rentals</a:t>
            </a:r>
            <a:r>
              <a:rPr lang="en-US" sz="32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in </a:t>
            </a:r>
            <a:r>
              <a:rPr lang="en-US" sz="32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September</a:t>
            </a:r>
            <a:r>
              <a:rPr lang="en-US" sz="32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sz="32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October</a:t>
            </a:r>
            <a:r>
              <a:rPr lang="en-US" sz="32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, especially on </a:t>
            </a:r>
            <a:r>
              <a:rPr lang="en-US" sz="32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weekdays</a:t>
            </a:r>
            <a:r>
              <a:rPr lang="en-US" sz="32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. </a:t>
            </a:r>
            <a:endParaRPr lang="en-US" sz="32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32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Many rentals </a:t>
            </a:r>
            <a:r>
              <a:rPr lang="en-US" sz="32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occur in the time interval </a:t>
            </a:r>
            <a:r>
              <a:rPr lang="en-US" sz="32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12.00-21.00</a:t>
            </a:r>
            <a:r>
              <a:rPr lang="en-US" sz="32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at certain stations such as </a:t>
            </a:r>
            <a:r>
              <a:rPr lang="en-US" sz="32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Clinton St &amp; Wash. Blvd</a:t>
            </a:r>
            <a:r>
              <a:rPr lang="en-US" sz="32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32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Streeter Dr &amp; Gr. Ave</a:t>
            </a:r>
            <a:r>
              <a:rPr lang="en-US" sz="32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32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Kingsbury St &amp; Kinzie St</a:t>
            </a:r>
            <a:r>
              <a:rPr lang="en-US" sz="32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, and so on.</a:t>
            </a:r>
            <a:endParaRPr lang="en-US" sz="32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" y="8648700"/>
            <a:ext cx="1593215" cy="15855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4323581" y="323081"/>
            <a:ext cx="9640839" cy="9640839"/>
          </a:xfrm>
          <a:custGeom>
            <a:avLst/>
            <a:gdLst/>
            <a:ahLst/>
            <a:cxnLst/>
            <a:rect l="l" t="t" r="r" b="b"/>
            <a:pathLst>
              <a:path w="9640839" h="9640839">
                <a:moveTo>
                  <a:pt x="0" y="0"/>
                </a:moveTo>
                <a:lnTo>
                  <a:pt x="9640838" y="0"/>
                </a:lnTo>
                <a:lnTo>
                  <a:pt x="9640838" y="9640838"/>
                </a:lnTo>
                <a:lnTo>
                  <a:pt x="0" y="96408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408911">
            <a:off x="12723882" y="7914152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09"/>
                </a:lnTo>
                <a:lnTo>
                  <a:pt x="0" y="831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457487" flipH="1" flipV="1">
            <a:off x="4009585" y="154300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3" y="831310"/>
                </a:moveTo>
                <a:lnTo>
                  <a:pt x="0" y="831310"/>
                </a:lnTo>
                <a:lnTo>
                  <a:pt x="0" y="0"/>
                </a:lnTo>
                <a:lnTo>
                  <a:pt x="1675183" y="0"/>
                </a:lnTo>
                <a:lnTo>
                  <a:pt x="1675183" y="83131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87961" y="4686173"/>
            <a:ext cx="9310808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7200" spc="-485">
                <a:solidFill>
                  <a:srgbClr val="FFFFFF"/>
                </a:solidFill>
                <a:latin typeface="Montserrat Ultra-Bold Italics" panose="00000900000000000000"/>
              </a:rPr>
              <a:t>RECOMMENDATION</a:t>
            </a:r>
            <a:endParaRPr lang="en-US" sz="7200" spc="-485">
              <a:solidFill>
                <a:srgbClr val="FFFFFF"/>
              </a:solidFill>
              <a:latin typeface="Montserrat Ultra-Bold Italics" panose="0000090000000000000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66800" y="80010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10" name="TextBox 9"/>
          <p:cNvSpPr txBox="1"/>
          <p:nvPr/>
        </p:nvSpPr>
        <p:spPr>
          <a:xfrm>
            <a:off x="3505200" y="1866900"/>
            <a:ext cx="11689715" cy="2917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32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If you want to carry out activities or programs to </a:t>
            </a:r>
            <a:r>
              <a:rPr lang="en-US" sz="3200" b="1" spc="49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increase</a:t>
            </a:r>
            <a:r>
              <a:rPr lang="en-US" sz="32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the </a:t>
            </a:r>
            <a:r>
              <a:rPr lang="en-US" sz="3200" b="1" spc="49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conversion of casual</a:t>
            </a:r>
            <a:r>
              <a:rPr lang="en-US" sz="32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users to members in Q3, it is best to do it in </a:t>
            </a:r>
            <a:r>
              <a:rPr lang="en-US" sz="3200" b="1" spc="49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September</a:t>
            </a:r>
            <a:r>
              <a:rPr lang="en-US" sz="32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sz="3200" b="1" spc="49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October</a:t>
            </a:r>
            <a:r>
              <a:rPr lang="en-US" sz="32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, on </a:t>
            </a:r>
            <a:r>
              <a:rPr lang="en-US" sz="3200" b="1" spc="49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Monday - Friday</a:t>
            </a:r>
            <a:r>
              <a:rPr lang="en-US" sz="32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, at the interval </a:t>
            </a:r>
            <a:r>
              <a:rPr lang="en-US" sz="3200" b="1" spc="49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12.00 - 21.00</a:t>
            </a:r>
            <a:r>
              <a:rPr lang="en-US" sz="32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on stations certain.</a:t>
            </a:r>
            <a:endParaRPr lang="en-US" sz="32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endParaRPr lang="en-US" sz="32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32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Below is a table of the </a:t>
            </a:r>
            <a:r>
              <a:rPr lang="en-US" sz="3200" b="1" spc="49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top 10 stations</a:t>
            </a:r>
            <a:r>
              <a:rPr lang="en-US" sz="32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with the highest number of casual users at the specified time interval :</a:t>
            </a:r>
            <a:endParaRPr lang="en-US" sz="32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" y="8648700"/>
            <a:ext cx="1593215" cy="1585595"/>
          </a:xfrm>
          <a:prstGeom prst="rect">
            <a:avLst/>
          </a:prstGeom>
        </p:spPr>
      </p:pic>
      <p:graphicFrame>
        <p:nvGraphicFramePr>
          <p:cNvPr id="2" name="Table 1"/>
          <p:cNvGraphicFramePr/>
          <p:nvPr/>
        </p:nvGraphicFramePr>
        <p:xfrm>
          <a:off x="1028700" y="4914900"/>
          <a:ext cx="16668115" cy="2021840"/>
        </p:xfrm>
        <a:graphic>
          <a:graphicData uri="http://schemas.openxmlformats.org/drawingml/2006/table">
            <a:tbl>
              <a:tblPr/>
              <a:tblGrid>
                <a:gridCol w="766445"/>
                <a:gridCol w="1851660"/>
                <a:gridCol w="1850390"/>
                <a:gridCol w="1541145"/>
                <a:gridCol w="1539875"/>
                <a:gridCol w="1539875"/>
                <a:gridCol w="1685290"/>
                <a:gridCol w="1461135"/>
                <a:gridCol w="1315085"/>
                <a:gridCol w="1541145"/>
                <a:gridCol w="1576070"/>
              </a:tblGrid>
              <a:tr h="5054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Jam Interval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3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4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5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6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7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8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9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10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</a:tr>
              <a:tr h="5054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15.00-18.00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Clinton St &amp; Wash. Blvd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Streeter Dr &amp; Gr. Ave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Franklin St &amp; Mon. St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Kingsbury St &amp; Kinzie St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University Ave &amp; 57th St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Larrabee St &amp; Kingsbury St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Calan St &amp; Adam St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St. Clair St &amp; Erie St.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Clinton St &amp; Mad. St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Dearborn St &amp; Monroe St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4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12.00-15.00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Streeter Dr &amp; Gr. Ave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DuSable L. S Dr &amp; Monroe St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University Ave &amp; 57th St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State St &amp; 33rd St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Morgan St &amp; Polk St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Shedd Aquarium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Michigan Ave &amp; Oak St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Ellis Ave &amp; 60th St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Kingsbury St &amp; Kinzie St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Ellis Ave &amp; 55th St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4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18.00-21.00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DuSable L. S Dr &amp; Monroe St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Streeter Dr &amp; Gr. Ave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Clark St &amp; Elm St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Wells St &amp; Concord Ln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University Ave &amp; 57th St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Ellis Ave &amp; 60th St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Broadway &amp; Barry Ave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State St &amp; 33rd St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Kingsbury St &amp; Kinzie St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Wells St &amp; Elm St</a:t>
                      </a:r>
                      <a:endParaRPr lang="en-US" sz="1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TextBox 9"/>
          <p:cNvSpPr txBox="1"/>
          <p:nvPr/>
        </p:nvSpPr>
        <p:spPr>
          <a:xfrm>
            <a:off x="3429000" y="7429500"/>
            <a:ext cx="11689715" cy="1250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69875" lvl="1" indent="0" algn="just">
              <a:lnSpc>
                <a:spcPts val="3250"/>
              </a:lnSpc>
              <a:buFont typeface="Arial" panose="020B0604020202020204"/>
              <a:buNone/>
            </a:pPr>
            <a:r>
              <a:rPr lang="en-US" sz="32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If you want to do it on Saturday Sunday, then do it on the stations Streeter Dr &amp; Grande AVe, DuSable L.S. Dr &amp; Monroe St, Shedd Aquarium, Millennium Park, and Michigan Ave &amp; Oak St</a:t>
            </a:r>
            <a:endParaRPr lang="en-US" sz="32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94137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9461" y="957841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Freeform 10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2926758"/>
            <a:ext cx="7727311" cy="3919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900"/>
              </a:lnSpc>
            </a:pPr>
            <a:r>
              <a:rPr lang="en-US" sz="16195" spc="-955">
                <a:solidFill>
                  <a:srgbClr val="FFFFFF"/>
                </a:solidFill>
                <a:latin typeface="Montserrat Ultra-Bold" panose="00000900000000000000"/>
              </a:rPr>
              <a:t>THANK YOU</a:t>
            </a:r>
            <a:endParaRPr lang="en-US" sz="16195" spc="-955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429860" y="5600758"/>
            <a:ext cx="210766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90"/>
              </a:lnSpc>
            </a:pPr>
            <a:r>
              <a:rPr lang="en-US" sz="2700">
                <a:solidFill>
                  <a:srgbClr val="FFFFFF"/>
                </a:solidFill>
                <a:latin typeface="Montserrat Ultra-Bold Italics" panose="00000900000000000000"/>
              </a:rPr>
              <a:t>OFFICE</a:t>
            </a:r>
            <a:endParaRPr lang="en-US" sz="2700">
              <a:solidFill>
                <a:srgbClr val="FFFFFF"/>
              </a:solidFill>
              <a:latin typeface="Montserrat Ultra-Bold Italics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319617" y="6333969"/>
            <a:ext cx="4939683" cy="72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5"/>
              </a:lnSpc>
            </a:pPr>
            <a:r>
              <a:rPr lang="en-US" sz="2500" spc="49">
                <a:solidFill>
                  <a:srgbClr val="FFFFFF"/>
                </a:solidFill>
                <a:latin typeface="Montserrat" panose="00000500000000000000"/>
              </a:rPr>
              <a:t>www.divy.com</a:t>
            </a:r>
            <a:endParaRPr lang="en-US" sz="2500" spc="49">
              <a:solidFill>
                <a:srgbClr val="FFFFFF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4323581" y="323081"/>
            <a:ext cx="9640839" cy="9640839"/>
          </a:xfrm>
          <a:custGeom>
            <a:avLst/>
            <a:gdLst/>
            <a:ahLst/>
            <a:cxnLst/>
            <a:rect l="l" t="t" r="r" b="b"/>
            <a:pathLst>
              <a:path w="9640839" h="9640839">
                <a:moveTo>
                  <a:pt x="0" y="0"/>
                </a:moveTo>
                <a:lnTo>
                  <a:pt x="9640838" y="0"/>
                </a:lnTo>
                <a:lnTo>
                  <a:pt x="9640838" y="9640838"/>
                </a:lnTo>
                <a:lnTo>
                  <a:pt x="0" y="96408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408911">
            <a:off x="12723882" y="7914152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09"/>
                </a:lnTo>
                <a:lnTo>
                  <a:pt x="0" y="831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457487" flipH="1" flipV="1">
            <a:off x="4009585" y="154300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3" y="831310"/>
                </a:moveTo>
                <a:lnTo>
                  <a:pt x="0" y="831310"/>
                </a:lnTo>
                <a:lnTo>
                  <a:pt x="0" y="0"/>
                </a:lnTo>
                <a:lnTo>
                  <a:pt x="1675183" y="0"/>
                </a:lnTo>
                <a:lnTo>
                  <a:pt x="1675183" y="83131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87961" y="4686173"/>
            <a:ext cx="9310808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8235" spc="-485">
                <a:solidFill>
                  <a:srgbClr val="FFFFFF"/>
                </a:solidFill>
                <a:latin typeface="Montserrat Ultra-Bold Italics" panose="00000900000000000000"/>
              </a:rPr>
              <a:t>APPENDIX</a:t>
            </a:r>
            <a:endParaRPr lang="en-US" sz="8235" spc="-485">
              <a:solidFill>
                <a:srgbClr val="FFFFFF"/>
              </a:solidFill>
              <a:latin typeface="Montserrat Ultra-Bold Italics" panose="0000090000000000000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66800" y="80010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TextBox 2"/>
          <p:cNvSpPr txBox="1"/>
          <p:nvPr/>
        </p:nvSpPr>
        <p:spPr>
          <a:xfrm>
            <a:off x="990600" y="1219835"/>
            <a:ext cx="15922625" cy="871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6800"/>
              </a:lnSpc>
            </a:pPr>
            <a:r>
              <a:rPr lang="en-US" sz="4800" spc="-409">
                <a:solidFill>
                  <a:srgbClr val="263F6B"/>
                </a:solidFill>
                <a:latin typeface="Montserrat Ultra-Bold Italics" panose="00000900000000000000"/>
              </a:rPr>
              <a:t>Analysis Total Duration</a:t>
            </a: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8068945" y="2059940"/>
            <a:ext cx="9769475" cy="7707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5225" y="800100"/>
            <a:ext cx="3152775" cy="6762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3009625"/>
            <a:ext cx="7153592" cy="416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It was found that the proportion of bicycle rental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duration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by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casual users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was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similar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to the proportion of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member users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69875" lvl="1" indent="0" algn="just">
              <a:lnSpc>
                <a:spcPts val="3250"/>
              </a:lnSpc>
              <a:buFont typeface="Arial" panose="020B0604020202020204"/>
              <a:buNone/>
            </a:pP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Assuming that casual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users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who rent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under 45 minutes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are most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interested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in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becoming members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compared to other casual users. So, based on the graph above, there are many casual users who have the potential to become members on weekends.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66800" y="80010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TextBox 2"/>
          <p:cNvSpPr txBox="1"/>
          <p:nvPr/>
        </p:nvSpPr>
        <p:spPr>
          <a:xfrm>
            <a:off x="1066800" y="1172210"/>
            <a:ext cx="15922625" cy="871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6800"/>
              </a:lnSpc>
            </a:pPr>
            <a:r>
              <a:rPr lang="en-US" sz="4800" spc="-409">
                <a:solidFill>
                  <a:srgbClr val="263F6B"/>
                </a:solidFill>
                <a:latin typeface="Montserrat Ultra-Bold Italics" panose="00000900000000000000"/>
              </a:rPr>
              <a:t>Analysis Total Duration</a:t>
            </a: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pic>
        <p:nvPicPr>
          <p:cNvPr id="101" name="Picture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7276465" y="2540635"/>
            <a:ext cx="10789920" cy="61982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5225" y="800100"/>
            <a:ext cx="3152775" cy="6762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3400" y="2751455"/>
            <a:ext cx="6635115" cy="57765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Street Dr &amp; Grand Ave is the station with 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highest number of rentals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by casual users on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weekends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69875" lvl="1" indent="0" algn="just">
              <a:lnSpc>
                <a:spcPts val="3250"/>
              </a:lnSpc>
              <a:buFont typeface="Arial" panose="020B0604020202020204"/>
              <a:buNone/>
            </a:pP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Stations with 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most rentals on weekends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tend to be recreational areas (DuSable Lake Shore Dr &amp; Monroe St, Shedd Aquarium, Millennium Park, etc.)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It can be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concluded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that quite a lot of casual users have similarities with `member` users in terms of time duration. If you want to run an Advertisement Campaign, it is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recommended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to do it on 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stations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in 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graph beside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66800" y="80010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TextBox 2"/>
          <p:cNvSpPr txBox="1"/>
          <p:nvPr/>
        </p:nvSpPr>
        <p:spPr>
          <a:xfrm>
            <a:off x="990600" y="1219835"/>
            <a:ext cx="15922625" cy="2615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6800"/>
              </a:lnSpc>
            </a:pPr>
            <a:r>
              <a:rPr lang="en-US" sz="4800" spc="-409">
                <a:solidFill>
                  <a:srgbClr val="263F6B"/>
                </a:solidFill>
                <a:latin typeface="Montserrat Ultra-Bold Italics" panose="00000900000000000000"/>
              </a:rPr>
              <a:t>Analysis Casual </a:t>
            </a:r>
            <a:r>
              <a:rPr lang="en-US" sz="4800" spc="-409">
                <a:solidFill>
                  <a:schemeClr val="accent2">
                    <a:lumMod val="75000"/>
                  </a:schemeClr>
                </a:solidFill>
                <a:latin typeface="Montserrat Ultra-Bold Italics" panose="00000900000000000000"/>
              </a:rPr>
              <a:t>Based on Interval Time Monday - Friday (09.00 - 12.00)</a:t>
            </a: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  <a:p>
            <a:pPr>
              <a:lnSpc>
                <a:spcPts val="6800"/>
              </a:lnSpc>
            </a:pP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2095500"/>
            <a:ext cx="9862185" cy="77508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3543025"/>
            <a:ext cx="7153592" cy="12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station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with the most rentals by casual users in 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09.00-12.00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interval is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Streeter Dr &amp; Grand Ave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66800" y="80010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TextBox 2"/>
          <p:cNvSpPr txBox="1"/>
          <p:nvPr/>
        </p:nvSpPr>
        <p:spPr>
          <a:xfrm>
            <a:off x="990600" y="1219835"/>
            <a:ext cx="15922625" cy="2615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6800"/>
              </a:lnSpc>
            </a:pPr>
            <a:r>
              <a:rPr lang="en-US" sz="4800" spc="-409">
                <a:solidFill>
                  <a:srgbClr val="263F6B"/>
                </a:solidFill>
                <a:latin typeface="Montserrat Ultra-Bold Italics" panose="00000900000000000000"/>
              </a:rPr>
              <a:t>Analysis Casual </a:t>
            </a:r>
            <a:r>
              <a:rPr lang="en-US" sz="4800" spc="-409">
                <a:solidFill>
                  <a:schemeClr val="accent2">
                    <a:lumMod val="75000"/>
                  </a:schemeClr>
                </a:solidFill>
                <a:latin typeface="Montserrat Ultra-Bold Italics" panose="00000900000000000000"/>
              </a:rPr>
              <a:t>Based on Interval Time Monday - Friday (06.00 - 09.00)</a:t>
            </a: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  <a:p>
            <a:pPr>
              <a:lnSpc>
                <a:spcPts val="6800"/>
              </a:lnSpc>
            </a:pP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" y="3466825"/>
            <a:ext cx="7153592" cy="12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station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with 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most rentals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by casual users in 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06.00-09.00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interval is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Clinton St &amp; Washington Blvd</a:t>
            </a:r>
            <a:endParaRPr lang="en-US" sz="2500" b="1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365" y="2019300"/>
            <a:ext cx="10312400" cy="76733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66800" y="800104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TextBox 2"/>
          <p:cNvSpPr txBox="1"/>
          <p:nvPr/>
        </p:nvSpPr>
        <p:spPr>
          <a:xfrm>
            <a:off x="990600" y="1219835"/>
            <a:ext cx="15922625" cy="2615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6800"/>
              </a:lnSpc>
            </a:pPr>
            <a:r>
              <a:rPr lang="en-US" sz="4800" spc="-409">
                <a:solidFill>
                  <a:srgbClr val="263F6B"/>
                </a:solidFill>
                <a:latin typeface="Montserrat Ultra-Bold Italics" panose="00000900000000000000"/>
              </a:rPr>
              <a:t>Analysis Casual </a:t>
            </a:r>
            <a:r>
              <a:rPr lang="en-US" sz="4800" spc="-409">
                <a:solidFill>
                  <a:schemeClr val="accent2">
                    <a:lumMod val="75000"/>
                  </a:schemeClr>
                </a:solidFill>
                <a:latin typeface="Montserrat Ultra-Bold Italics" panose="00000900000000000000"/>
              </a:rPr>
              <a:t>Based on Interval Time Monday - Friday (21.00 - 24.00)</a:t>
            </a: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  <a:p>
            <a:pPr>
              <a:lnSpc>
                <a:spcPts val="6800"/>
              </a:lnSpc>
            </a:pPr>
            <a:endParaRPr lang="en-US" sz="4800" spc="-409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3238225"/>
            <a:ext cx="7153592" cy="291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station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with 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most rentals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by casual users in the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21.00-24.00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interval is </a:t>
            </a: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Wells St &amp; Concord Ln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39750" lvl="1" indent="-269875" algn="just">
              <a:lnSpc>
                <a:spcPts val="3250"/>
              </a:lnSpc>
              <a:buFont typeface="Arial" panose="020B0604020202020204"/>
              <a:buChar char="•"/>
            </a:pPr>
            <a:r>
              <a:rPr lang="en-US" sz="2500" b="1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Top 10 stations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in the 21.00-24.00 interval have a number of rentals </a:t>
            </a:r>
            <a:r>
              <a:rPr lang="en-US" sz="2500" b="1" spc="49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below 500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, so it is </a:t>
            </a:r>
            <a:r>
              <a:rPr lang="en-US" sz="2500" b="1" spc="49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not recommended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to carry out an </a:t>
            </a:r>
            <a:r>
              <a:rPr lang="en-US" sz="2500" b="1" spc="49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advertisement </a:t>
            </a:r>
            <a:r>
              <a:rPr lang="en-US" sz="2500" spc="49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campaign during this interval.</a:t>
            </a:r>
            <a:endParaRPr lang="en-US" sz="2500" spc="49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943100"/>
            <a:ext cx="10276205" cy="80556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027727" y="-1111827"/>
            <a:ext cx="6463145" cy="11398827"/>
            <a:chOff x="0" y="0"/>
            <a:chExt cx="1702228" cy="30021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2228" cy="3002160"/>
            </a:xfrm>
            <a:custGeom>
              <a:avLst/>
              <a:gdLst/>
              <a:ahLst/>
              <a:cxnLst/>
              <a:rect l="l" t="t" r="r" b="b"/>
              <a:pathLst>
                <a:path w="1702228" h="3002160">
                  <a:moveTo>
                    <a:pt x="0" y="0"/>
                  </a:moveTo>
                  <a:lnTo>
                    <a:pt x="1702228" y="0"/>
                  </a:lnTo>
                  <a:lnTo>
                    <a:pt x="1702228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02228" cy="3049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0">
            <a:off x="12103413" y="1028700"/>
            <a:ext cx="6346073" cy="9258300"/>
            <a:chOff x="0" y="0"/>
            <a:chExt cx="4372610" cy="6379210"/>
          </a:xfrm>
        </p:grpSpPr>
        <p:sp>
          <p:nvSpPr>
            <p:cNvPr id="6" name="Freeform 6"/>
            <p:cNvSpPr/>
            <p:nvPr/>
          </p:nvSpPr>
          <p:spPr>
            <a:xfrm>
              <a:off x="12700" y="16510"/>
              <a:ext cx="4347210" cy="6350000"/>
            </a:xfrm>
            <a:custGeom>
              <a:avLst/>
              <a:gdLst/>
              <a:ahLst/>
              <a:cxnLst/>
              <a:rect l="l" t="t" r="r" b="b"/>
              <a:pathLst>
                <a:path w="4347210" h="6350000">
                  <a:moveTo>
                    <a:pt x="4347210" y="0"/>
                  </a:moveTo>
                  <a:lnTo>
                    <a:pt x="0" y="1079500"/>
                  </a:lnTo>
                  <a:lnTo>
                    <a:pt x="0" y="6350000"/>
                  </a:lnTo>
                  <a:lnTo>
                    <a:pt x="4347210" y="6350000"/>
                  </a:lnTo>
                  <a:lnTo>
                    <a:pt x="4347210" y="0"/>
                  </a:lnTo>
                  <a:close/>
                </a:path>
              </a:pathLst>
            </a:custGeom>
            <a:blipFill>
              <a:blip r:embed="rId1"/>
              <a:stretch>
                <a:fillRect l="-47380" r="-4738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372610" cy="6379210"/>
            </a:xfrm>
            <a:custGeom>
              <a:avLst/>
              <a:gdLst/>
              <a:ahLst/>
              <a:cxnLst/>
              <a:rect l="l" t="t" r="r" b="b"/>
              <a:pathLst>
                <a:path w="4372610" h="6379210">
                  <a:moveTo>
                    <a:pt x="4372610" y="6379210"/>
                  </a:moveTo>
                  <a:lnTo>
                    <a:pt x="0" y="6379210"/>
                  </a:lnTo>
                  <a:lnTo>
                    <a:pt x="0" y="1085850"/>
                  </a:lnTo>
                  <a:lnTo>
                    <a:pt x="4372610" y="0"/>
                  </a:lnTo>
                  <a:lnTo>
                    <a:pt x="4372610" y="6379210"/>
                  </a:lnTo>
                  <a:close/>
                  <a:moveTo>
                    <a:pt x="25400" y="6353810"/>
                  </a:moveTo>
                  <a:lnTo>
                    <a:pt x="4347210" y="6353810"/>
                  </a:lnTo>
                  <a:lnTo>
                    <a:pt x="4347210" y="33020"/>
                  </a:lnTo>
                  <a:lnTo>
                    <a:pt x="25400" y="1106170"/>
                  </a:lnTo>
                  <a:lnTo>
                    <a:pt x="25400" y="6353810"/>
                  </a:lnTo>
                  <a:close/>
                </a:path>
              </a:pathLst>
            </a:custGeom>
            <a:solidFill>
              <a:srgbClr val="322F50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-1111827" y="3841711"/>
            <a:ext cx="7022440" cy="677037"/>
            <a:chOff x="0" y="0"/>
            <a:chExt cx="1849532" cy="1783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49532" cy="178314"/>
            </a:xfrm>
            <a:custGeom>
              <a:avLst/>
              <a:gdLst/>
              <a:ahLst/>
              <a:cxnLst/>
              <a:rect l="l" t="t" r="r" b="b"/>
              <a:pathLst>
                <a:path w="1849532" h="178314">
                  <a:moveTo>
                    <a:pt x="0" y="0"/>
                  </a:moveTo>
                  <a:lnTo>
                    <a:pt x="1849532" y="0"/>
                  </a:lnTo>
                  <a:lnTo>
                    <a:pt x="1849532" y="178314"/>
                  </a:lnTo>
                  <a:lnTo>
                    <a:pt x="0" y="178314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849532" cy="225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77477" y="3908386"/>
            <a:ext cx="618827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5"/>
              </a:lnSpc>
            </a:pPr>
            <a:r>
              <a:rPr lang="en-US" sz="4085" b="1">
                <a:solidFill>
                  <a:srgbClr val="FFFFFF"/>
                </a:solidFill>
                <a:latin typeface="Archivo Black Bold"/>
              </a:rPr>
              <a:t>STAKEHOLDER</a:t>
            </a:r>
            <a:endParaRPr lang="en-US" sz="4085" b="1">
              <a:solidFill>
                <a:srgbClr val="FFFFFF"/>
              </a:solidFill>
              <a:latin typeface="Archivo Black Bold"/>
            </a:endParaRPr>
          </a:p>
          <a:p>
            <a:pPr>
              <a:lnSpc>
                <a:spcPts val="4085"/>
              </a:lnSpc>
            </a:pPr>
            <a:endParaRPr b="1"/>
          </a:p>
        </p:txBody>
      </p:sp>
      <p:sp>
        <p:nvSpPr>
          <p:cNvPr id="12" name="TextBox 12"/>
          <p:cNvSpPr txBox="1"/>
          <p:nvPr/>
        </p:nvSpPr>
        <p:spPr>
          <a:xfrm>
            <a:off x="677477" y="4577882"/>
            <a:ext cx="4510299" cy="2231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0"/>
              </a:lnSpc>
            </a:pPr>
            <a:r>
              <a:rPr lang="en-US" sz="3125">
                <a:solidFill>
                  <a:srgbClr val="000000"/>
                </a:solidFill>
                <a:latin typeface="Times New Roman" panose="02020603050405020304"/>
              </a:rPr>
              <a:t>Directure of Marketing</a:t>
            </a:r>
            <a:endParaRPr lang="en-US" sz="3125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4380"/>
              </a:lnSpc>
            </a:pPr>
            <a:r>
              <a:rPr lang="en-US" sz="3125">
                <a:solidFill>
                  <a:srgbClr val="000000"/>
                </a:solidFill>
                <a:latin typeface="Times New Roman" panose="02020603050405020304"/>
              </a:rPr>
              <a:t>Division Of Marketing</a:t>
            </a:r>
            <a:endParaRPr lang="en-US" sz="3125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4380"/>
              </a:lnSpc>
            </a:pPr>
          </a:p>
          <a:p>
            <a:pPr>
              <a:lnSpc>
                <a:spcPts val="4380"/>
              </a:lnSpc>
            </a:pPr>
          </a:p>
        </p:txBody>
      </p:sp>
      <p:sp>
        <p:nvSpPr>
          <p:cNvPr id="13" name="AutoShape 13"/>
          <p:cNvSpPr/>
          <p:nvPr/>
        </p:nvSpPr>
        <p:spPr>
          <a:xfrm>
            <a:off x="-570461" y="2724160"/>
            <a:ext cx="971446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-570461" y="6790737"/>
            <a:ext cx="971446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6001348" y="248206"/>
            <a:ext cx="2162827" cy="618569"/>
          </a:xfrm>
          <a:custGeom>
            <a:avLst/>
            <a:gdLst/>
            <a:ahLst/>
            <a:cxnLst/>
            <a:rect l="l" t="t" r="r" b="b"/>
            <a:pathLst>
              <a:path w="2162827" h="618569">
                <a:moveTo>
                  <a:pt x="0" y="0"/>
                </a:moveTo>
                <a:lnTo>
                  <a:pt x="2162827" y="0"/>
                </a:lnTo>
                <a:lnTo>
                  <a:pt x="2162827" y="618569"/>
                </a:lnTo>
                <a:lnTo>
                  <a:pt x="0" y="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027727" y="-1111827"/>
            <a:ext cx="6463145" cy="11398827"/>
            <a:chOff x="0" y="0"/>
            <a:chExt cx="1702228" cy="30021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2228" cy="3002160"/>
            </a:xfrm>
            <a:custGeom>
              <a:avLst/>
              <a:gdLst/>
              <a:ahLst/>
              <a:cxnLst/>
              <a:rect l="l" t="t" r="r" b="b"/>
              <a:pathLst>
                <a:path w="1702228" h="3002160">
                  <a:moveTo>
                    <a:pt x="0" y="0"/>
                  </a:moveTo>
                  <a:lnTo>
                    <a:pt x="1702228" y="0"/>
                  </a:lnTo>
                  <a:lnTo>
                    <a:pt x="1702228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02228" cy="3049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0">
            <a:off x="12103413" y="1028700"/>
            <a:ext cx="6346073" cy="9258300"/>
            <a:chOff x="0" y="0"/>
            <a:chExt cx="4372610" cy="6379210"/>
          </a:xfrm>
        </p:grpSpPr>
        <p:sp>
          <p:nvSpPr>
            <p:cNvPr id="6" name="Freeform 6"/>
            <p:cNvSpPr/>
            <p:nvPr/>
          </p:nvSpPr>
          <p:spPr>
            <a:xfrm>
              <a:off x="12700" y="16510"/>
              <a:ext cx="4347210" cy="6350000"/>
            </a:xfrm>
            <a:custGeom>
              <a:avLst/>
              <a:gdLst/>
              <a:ahLst/>
              <a:cxnLst/>
              <a:rect l="l" t="t" r="r" b="b"/>
              <a:pathLst>
                <a:path w="4347210" h="6350000">
                  <a:moveTo>
                    <a:pt x="4347210" y="0"/>
                  </a:moveTo>
                  <a:lnTo>
                    <a:pt x="0" y="1079500"/>
                  </a:lnTo>
                  <a:lnTo>
                    <a:pt x="0" y="6350000"/>
                  </a:lnTo>
                  <a:lnTo>
                    <a:pt x="4347210" y="6350000"/>
                  </a:lnTo>
                  <a:lnTo>
                    <a:pt x="4347210" y="0"/>
                  </a:lnTo>
                  <a:close/>
                </a:path>
              </a:pathLst>
            </a:custGeom>
            <a:blipFill>
              <a:blip r:embed="rId1"/>
              <a:stretch>
                <a:fillRect l="-47380" r="-4738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372610" cy="6379210"/>
            </a:xfrm>
            <a:custGeom>
              <a:avLst/>
              <a:gdLst/>
              <a:ahLst/>
              <a:cxnLst/>
              <a:rect l="l" t="t" r="r" b="b"/>
              <a:pathLst>
                <a:path w="4372610" h="6379210">
                  <a:moveTo>
                    <a:pt x="4372610" y="6379210"/>
                  </a:moveTo>
                  <a:lnTo>
                    <a:pt x="0" y="6379210"/>
                  </a:lnTo>
                  <a:lnTo>
                    <a:pt x="0" y="1085850"/>
                  </a:lnTo>
                  <a:lnTo>
                    <a:pt x="4372610" y="0"/>
                  </a:lnTo>
                  <a:lnTo>
                    <a:pt x="4372610" y="6379210"/>
                  </a:lnTo>
                  <a:close/>
                  <a:moveTo>
                    <a:pt x="25400" y="6353810"/>
                  </a:moveTo>
                  <a:lnTo>
                    <a:pt x="4347210" y="6353810"/>
                  </a:lnTo>
                  <a:lnTo>
                    <a:pt x="4347210" y="33020"/>
                  </a:lnTo>
                  <a:lnTo>
                    <a:pt x="25400" y="1106170"/>
                  </a:lnTo>
                  <a:lnTo>
                    <a:pt x="25400" y="6353810"/>
                  </a:lnTo>
                  <a:close/>
                </a:path>
              </a:pathLst>
            </a:custGeom>
            <a:solidFill>
              <a:srgbClr val="322F50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4840962" y="1009650"/>
            <a:ext cx="971446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0">
            <a:off x="3066278" y="1471593"/>
            <a:ext cx="6540234" cy="677037"/>
            <a:chOff x="0" y="0"/>
            <a:chExt cx="1722531" cy="1783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22531" cy="178314"/>
            </a:xfrm>
            <a:custGeom>
              <a:avLst/>
              <a:gdLst/>
              <a:ahLst/>
              <a:cxnLst/>
              <a:rect l="l" t="t" r="r" b="b"/>
              <a:pathLst>
                <a:path w="1722531" h="178314">
                  <a:moveTo>
                    <a:pt x="0" y="0"/>
                  </a:moveTo>
                  <a:lnTo>
                    <a:pt x="1722531" y="0"/>
                  </a:lnTo>
                  <a:lnTo>
                    <a:pt x="1722531" y="178314"/>
                  </a:lnTo>
                  <a:lnTo>
                    <a:pt x="0" y="178314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722531" cy="225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230175" y="1597201"/>
            <a:ext cx="576334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5"/>
              </a:lnSpc>
            </a:pPr>
            <a:r>
              <a:rPr lang="en-US" sz="4085" b="1">
                <a:solidFill>
                  <a:srgbClr val="FFFFFF"/>
                </a:solidFill>
                <a:latin typeface="Archivo Black Bold"/>
              </a:rPr>
              <a:t>BACKGROUND</a:t>
            </a:r>
            <a:endParaRPr lang="en-US" sz="4085" b="1">
              <a:solidFill>
                <a:srgbClr val="FFFFFF"/>
              </a:solidFill>
              <a:latin typeface="Archivo Black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38272" y="3695946"/>
            <a:ext cx="9655296" cy="2807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0"/>
              </a:lnSpc>
            </a:pPr>
            <a:r>
              <a:rPr lang="en-US" sz="3125" u="sng">
                <a:solidFill>
                  <a:srgbClr val="000000"/>
                </a:solidFill>
                <a:latin typeface="Times New Roman Bold" panose="02030802070405020303"/>
              </a:rPr>
              <a:t>Company :</a:t>
            </a:r>
            <a:endParaRPr lang="en-US" sz="3125" u="sng">
              <a:solidFill>
                <a:srgbClr val="000000"/>
              </a:solidFill>
              <a:latin typeface="Times New Roman Bold" panose="02030802070405020303"/>
            </a:endParaRPr>
          </a:p>
          <a:p>
            <a:pPr marL="675005" lvl="1" indent="-337820" algn="just">
              <a:lnSpc>
                <a:spcPts val="4380"/>
              </a:lnSpc>
              <a:buFont typeface="Arial" panose="020B0604020202020204"/>
              <a:buChar char="•"/>
            </a:pPr>
            <a:r>
              <a:rPr lang="en-US" sz="3125" b="1">
                <a:solidFill>
                  <a:srgbClr val="000000"/>
                </a:solidFill>
                <a:latin typeface="Times New Roman" panose="02020603050405020304"/>
              </a:rPr>
              <a:t>Members</a:t>
            </a:r>
            <a:r>
              <a:rPr lang="en-US" sz="3125">
                <a:solidFill>
                  <a:srgbClr val="000000"/>
                </a:solidFill>
                <a:latin typeface="Times New Roman" panose="02020603050405020304"/>
              </a:rPr>
              <a:t> generate more annual </a:t>
            </a:r>
            <a:r>
              <a:rPr lang="en-US" sz="3125" b="1">
                <a:solidFill>
                  <a:srgbClr val="000000"/>
                </a:solidFill>
                <a:latin typeface="Times New Roman" panose="02020603050405020304"/>
              </a:rPr>
              <a:t>profit</a:t>
            </a:r>
            <a:r>
              <a:rPr lang="en-US" sz="3125">
                <a:solidFill>
                  <a:srgbClr val="000000"/>
                </a:solidFill>
                <a:latin typeface="Times New Roman" panose="02020603050405020304"/>
              </a:rPr>
              <a:t> than </a:t>
            </a:r>
            <a:r>
              <a:rPr lang="en-US" sz="3125" b="1">
                <a:solidFill>
                  <a:srgbClr val="000000"/>
                </a:solidFill>
                <a:latin typeface="Times New Roman" panose="02020603050405020304"/>
              </a:rPr>
              <a:t>casuals</a:t>
            </a:r>
            <a:endParaRPr lang="en-US" sz="3125">
              <a:solidFill>
                <a:srgbClr val="000000"/>
              </a:solidFill>
              <a:latin typeface="Times New Roman" panose="02020603050405020304"/>
            </a:endParaRPr>
          </a:p>
          <a:p>
            <a:pPr marL="675005" lvl="1" indent="-337820" algn="just">
              <a:lnSpc>
                <a:spcPts val="4380"/>
              </a:lnSpc>
              <a:buFont typeface="Arial" panose="020B0604020202020204"/>
              <a:buChar char="•"/>
            </a:pPr>
            <a:r>
              <a:rPr lang="en-US" sz="3125">
                <a:solidFill>
                  <a:srgbClr val="000000"/>
                </a:solidFill>
                <a:latin typeface="Times New Roman" panose="02020603050405020304"/>
              </a:rPr>
              <a:t>By </a:t>
            </a:r>
            <a:r>
              <a:rPr lang="en-US" sz="3125" b="1">
                <a:solidFill>
                  <a:srgbClr val="000000"/>
                </a:solidFill>
                <a:latin typeface="Times New Roman" panose="02020603050405020304"/>
              </a:rPr>
              <a:t>converting</a:t>
            </a:r>
            <a:r>
              <a:rPr lang="en-US" sz="3125">
                <a:solidFill>
                  <a:srgbClr val="000000"/>
                </a:solidFill>
                <a:latin typeface="Times New Roman" panose="02020603050405020304"/>
              </a:rPr>
              <a:t> casual customers into members who are already familiar with Divy making Divy bikes as mobility tool will be the key to </a:t>
            </a:r>
            <a:r>
              <a:rPr lang="en-US" sz="3125" b="1">
                <a:solidFill>
                  <a:srgbClr val="00B050"/>
                </a:solidFill>
                <a:latin typeface="Times New Roman" panose="02020603050405020304"/>
              </a:rPr>
              <a:t>future growth</a:t>
            </a:r>
            <a:endParaRPr lang="en-US" sz="312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-16268" y="9829800"/>
            <a:ext cx="971446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6001348" y="248206"/>
            <a:ext cx="2162827" cy="618569"/>
          </a:xfrm>
          <a:custGeom>
            <a:avLst/>
            <a:gdLst/>
            <a:ahLst/>
            <a:cxnLst/>
            <a:rect l="l" t="t" r="r" b="b"/>
            <a:pathLst>
              <a:path w="2162827" h="618569">
                <a:moveTo>
                  <a:pt x="0" y="0"/>
                </a:moveTo>
                <a:lnTo>
                  <a:pt x="2162827" y="0"/>
                </a:lnTo>
                <a:lnTo>
                  <a:pt x="2162827" y="618569"/>
                </a:lnTo>
                <a:lnTo>
                  <a:pt x="0" y="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95300"/>
            <a:ext cx="2719705" cy="23666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027727" y="-1111827"/>
            <a:ext cx="6463145" cy="11398827"/>
            <a:chOff x="0" y="0"/>
            <a:chExt cx="1702228" cy="30021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2228" cy="3002160"/>
            </a:xfrm>
            <a:custGeom>
              <a:avLst/>
              <a:gdLst/>
              <a:ahLst/>
              <a:cxnLst/>
              <a:rect l="l" t="t" r="r" b="b"/>
              <a:pathLst>
                <a:path w="1702228" h="3002160">
                  <a:moveTo>
                    <a:pt x="0" y="0"/>
                  </a:moveTo>
                  <a:lnTo>
                    <a:pt x="1702228" y="0"/>
                  </a:lnTo>
                  <a:lnTo>
                    <a:pt x="1702228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02228" cy="3049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0">
            <a:off x="12103413" y="1028700"/>
            <a:ext cx="6346073" cy="9258300"/>
            <a:chOff x="0" y="0"/>
            <a:chExt cx="4372610" cy="6379210"/>
          </a:xfrm>
        </p:grpSpPr>
        <p:sp>
          <p:nvSpPr>
            <p:cNvPr id="6" name="Freeform 6"/>
            <p:cNvSpPr/>
            <p:nvPr/>
          </p:nvSpPr>
          <p:spPr>
            <a:xfrm>
              <a:off x="12700" y="16510"/>
              <a:ext cx="4347210" cy="6350000"/>
            </a:xfrm>
            <a:custGeom>
              <a:avLst/>
              <a:gdLst/>
              <a:ahLst/>
              <a:cxnLst/>
              <a:rect l="l" t="t" r="r" b="b"/>
              <a:pathLst>
                <a:path w="4347210" h="6350000">
                  <a:moveTo>
                    <a:pt x="4347210" y="0"/>
                  </a:moveTo>
                  <a:lnTo>
                    <a:pt x="0" y="1079500"/>
                  </a:lnTo>
                  <a:lnTo>
                    <a:pt x="0" y="6350000"/>
                  </a:lnTo>
                  <a:lnTo>
                    <a:pt x="4347210" y="6350000"/>
                  </a:lnTo>
                  <a:lnTo>
                    <a:pt x="4347210" y="0"/>
                  </a:lnTo>
                  <a:close/>
                </a:path>
              </a:pathLst>
            </a:custGeom>
            <a:blipFill>
              <a:blip r:embed="rId1"/>
              <a:stretch>
                <a:fillRect l="-47380" r="-4738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372610" cy="6379210"/>
            </a:xfrm>
            <a:custGeom>
              <a:avLst/>
              <a:gdLst/>
              <a:ahLst/>
              <a:cxnLst/>
              <a:rect l="l" t="t" r="r" b="b"/>
              <a:pathLst>
                <a:path w="4372610" h="6379210">
                  <a:moveTo>
                    <a:pt x="4372610" y="6379210"/>
                  </a:moveTo>
                  <a:lnTo>
                    <a:pt x="0" y="6379210"/>
                  </a:lnTo>
                  <a:lnTo>
                    <a:pt x="0" y="1085850"/>
                  </a:lnTo>
                  <a:lnTo>
                    <a:pt x="4372610" y="0"/>
                  </a:lnTo>
                  <a:lnTo>
                    <a:pt x="4372610" y="6379210"/>
                  </a:lnTo>
                  <a:close/>
                  <a:moveTo>
                    <a:pt x="25400" y="6353810"/>
                  </a:moveTo>
                  <a:lnTo>
                    <a:pt x="4347210" y="6353810"/>
                  </a:lnTo>
                  <a:lnTo>
                    <a:pt x="4347210" y="33020"/>
                  </a:lnTo>
                  <a:lnTo>
                    <a:pt x="25400" y="1106170"/>
                  </a:lnTo>
                  <a:lnTo>
                    <a:pt x="25400" y="6353810"/>
                  </a:lnTo>
                  <a:close/>
                </a:path>
              </a:pathLst>
            </a:custGeom>
            <a:solidFill>
              <a:srgbClr val="322F50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-1111827" y="3107805"/>
            <a:ext cx="7022440" cy="677037"/>
            <a:chOff x="0" y="0"/>
            <a:chExt cx="1849532" cy="1783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49532" cy="178314"/>
            </a:xfrm>
            <a:custGeom>
              <a:avLst/>
              <a:gdLst/>
              <a:ahLst/>
              <a:cxnLst/>
              <a:rect l="l" t="t" r="r" b="b"/>
              <a:pathLst>
                <a:path w="1849532" h="178314">
                  <a:moveTo>
                    <a:pt x="0" y="0"/>
                  </a:moveTo>
                  <a:lnTo>
                    <a:pt x="1849532" y="0"/>
                  </a:lnTo>
                  <a:lnTo>
                    <a:pt x="1849532" y="178314"/>
                  </a:lnTo>
                  <a:lnTo>
                    <a:pt x="0" y="178314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849532" cy="225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77477" y="3174480"/>
            <a:ext cx="618827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5"/>
              </a:lnSpc>
            </a:pPr>
            <a:r>
              <a:rPr lang="en-US" sz="4085" b="1">
                <a:solidFill>
                  <a:srgbClr val="FFFFFF"/>
                </a:solidFill>
                <a:latin typeface="Archivo Black Bold"/>
              </a:rPr>
              <a:t>PROBLEM</a:t>
            </a:r>
            <a:endParaRPr lang="en-US" sz="4085" b="1">
              <a:solidFill>
                <a:srgbClr val="FFFFFF"/>
              </a:solidFill>
              <a:latin typeface="Archivo Black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6445" y="4032492"/>
            <a:ext cx="11796968" cy="2807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>
              <a:lnSpc>
                <a:spcPts val="4380"/>
              </a:lnSpc>
              <a:buAutoNum type="arabicPeriod"/>
            </a:pPr>
            <a:r>
              <a:rPr lang="en-US" sz="3125">
                <a:solidFill>
                  <a:srgbClr val="000000"/>
                </a:solidFill>
                <a:latin typeface="Times New Roman" panose="02020603050405020304"/>
              </a:rPr>
              <a:t>How to </a:t>
            </a:r>
            <a:r>
              <a:rPr lang="en-US" sz="3125" b="1">
                <a:solidFill>
                  <a:srgbClr val="FF0000"/>
                </a:solidFill>
                <a:latin typeface="Times New Roman" panose="02020603050405020304"/>
              </a:rPr>
              <a:t>differentiate</a:t>
            </a:r>
            <a:r>
              <a:rPr lang="en-US" sz="3125">
                <a:solidFill>
                  <a:srgbClr val="000000"/>
                </a:solidFill>
                <a:latin typeface="Times New Roman" panose="02020603050405020304"/>
              </a:rPr>
              <a:t> between members and casual riders ?</a:t>
            </a:r>
            <a:endParaRPr lang="en-US" sz="3125">
              <a:solidFill>
                <a:srgbClr val="000000"/>
              </a:solidFill>
              <a:latin typeface="Times New Roman" panose="02020603050405020304"/>
            </a:endParaRPr>
          </a:p>
          <a:p>
            <a:pPr marL="514350" indent="-514350">
              <a:lnSpc>
                <a:spcPts val="4380"/>
              </a:lnSpc>
              <a:buAutoNum type="arabicPeriod"/>
            </a:pPr>
            <a:r>
              <a:rPr lang="en-US" sz="3125">
                <a:solidFill>
                  <a:srgbClr val="000000"/>
                </a:solidFill>
                <a:latin typeface="Times New Roman" panose="02020603050405020304"/>
              </a:rPr>
              <a:t>What can </a:t>
            </a:r>
            <a:r>
              <a:rPr lang="en-US" sz="3125" b="1">
                <a:solidFill>
                  <a:srgbClr val="FF0000"/>
                </a:solidFill>
                <a:latin typeface="Times New Roman" panose="02020603050405020304"/>
              </a:rPr>
              <a:t>encourage</a:t>
            </a:r>
            <a:r>
              <a:rPr lang="en-US" sz="3125">
                <a:solidFill>
                  <a:srgbClr val="000000"/>
                </a:solidFill>
                <a:latin typeface="Times New Roman" panose="02020603050405020304"/>
              </a:rPr>
              <a:t> casual riders to want to become a member?</a:t>
            </a:r>
            <a:endParaRPr lang="en-US" sz="3125">
              <a:solidFill>
                <a:srgbClr val="000000"/>
              </a:solidFill>
              <a:latin typeface="Times New Roman" panose="02020603050405020304"/>
            </a:endParaRPr>
          </a:p>
          <a:p>
            <a:pPr marL="514350" indent="-514350">
              <a:lnSpc>
                <a:spcPts val="4380"/>
              </a:lnSpc>
              <a:buAutoNum type="arabicPeriod"/>
            </a:pPr>
            <a:r>
              <a:rPr lang="en-US" sz="3125">
                <a:solidFill>
                  <a:srgbClr val="000000"/>
                </a:solidFill>
                <a:latin typeface="Times New Roman" panose="02020603050405020304"/>
              </a:rPr>
              <a:t>Which </a:t>
            </a:r>
            <a:r>
              <a:rPr lang="en-US" sz="3125" b="1">
                <a:solidFill>
                  <a:srgbClr val="FF0000"/>
                </a:solidFill>
                <a:latin typeface="Times New Roman" panose="02020603050405020304"/>
              </a:rPr>
              <a:t>stations</a:t>
            </a:r>
            <a:r>
              <a:rPr lang="en-US" sz="3125">
                <a:solidFill>
                  <a:srgbClr val="000000"/>
                </a:solidFill>
                <a:latin typeface="Times New Roman" panose="02020603050405020304"/>
              </a:rPr>
              <a:t> have the most rentals by casuals  ?</a:t>
            </a:r>
            <a:endParaRPr lang="en-US" sz="3125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4380"/>
              </a:lnSpc>
            </a:pPr>
          </a:p>
          <a:p>
            <a:pPr>
              <a:lnSpc>
                <a:spcPts val="4380"/>
              </a:lnSpc>
            </a:pPr>
          </a:p>
        </p:txBody>
      </p:sp>
      <p:sp>
        <p:nvSpPr>
          <p:cNvPr id="13" name="AutoShape 13"/>
          <p:cNvSpPr/>
          <p:nvPr/>
        </p:nvSpPr>
        <p:spPr>
          <a:xfrm>
            <a:off x="-570461" y="2724160"/>
            <a:ext cx="971446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-570461" y="6790737"/>
            <a:ext cx="971446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6001348" y="248206"/>
            <a:ext cx="2162827" cy="618569"/>
          </a:xfrm>
          <a:custGeom>
            <a:avLst/>
            <a:gdLst/>
            <a:ahLst/>
            <a:cxnLst/>
            <a:rect l="l" t="t" r="r" b="b"/>
            <a:pathLst>
              <a:path w="2162827" h="618569">
                <a:moveTo>
                  <a:pt x="0" y="0"/>
                </a:moveTo>
                <a:lnTo>
                  <a:pt x="2162827" y="0"/>
                </a:lnTo>
                <a:lnTo>
                  <a:pt x="2162827" y="618569"/>
                </a:lnTo>
                <a:lnTo>
                  <a:pt x="0" y="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4815" y="1190625"/>
            <a:ext cx="2743835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/>
          <p:nvPr/>
        </p:nvGrpSpPr>
        <p:grpSpPr>
          <a:xfrm rot="0">
            <a:off x="4178506" y="4298043"/>
            <a:ext cx="9930989" cy="1810294"/>
            <a:chOff x="0" y="0"/>
            <a:chExt cx="3622852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22852" cy="660400"/>
            </a:xfrm>
            <a:custGeom>
              <a:avLst/>
              <a:gdLst/>
              <a:ahLst/>
              <a:cxnLst/>
              <a:rect l="l" t="t" r="r" b="b"/>
              <a:pathLst>
                <a:path w="3622852" h="660400">
                  <a:moveTo>
                    <a:pt x="349839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98392" y="0"/>
                  </a:lnTo>
                  <a:cubicBezTo>
                    <a:pt x="3566972" y="0"/>
                    <a:pt x="3622852" y="55880"/>
                    <a:pt x="3622852" y="124460"/>
                  </a:cubicBezTo>
                  <a:lnTo>
                    <a:pt x="3622852" y="535940"/>
                  </a:lnTo>
                  <a:cubicBezTo>
                    <a:pt x="3622852" y="604520"/>
                    <a:pt x="3566972" y="660400"/>
                    <a:pt x="3498392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-2512615" y="1681677"/>
            <a:ext cx="8253464" cy="1309890"/>
            <a:chOff x="0" y="0"/>
            <a:chExt cx="4161103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2547151" y="1681677"/>
            <a:ext cx="8253464" cy="1309890"/>
            <a:chOff x="0" y="0"/>
            <a:chExt cx="4161103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6176317" y="1853127"/>
            <a:ext cx="5935366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8235" spc="-485">
                <a:solidFill>
                  <a:srgbClr val="263F6B"/>
                </a:solidFill>
                <a:latin typeface="Montserrat Ultra-Bold Italics" panose="00000900000000000000"/>
              </a:rPr>
              <a:t>GOALS</a:t>
            </a:r>
            <a:endParaRPr lang="en-US" sz="8235" spc="-485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677291" y="4158887"/>
            <a:ext cx="8933418" cy="193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72">
                <a:solidFill>
                  <a:srgbClr val="FFFFFF"/>
                </a:solidFill>
                <a:latin typeface="Times New Roman" panose="02020603050405020304"/>
              </a:rPr>
              <a:t>1.</a:t>
            </a:r>
            <a:endParaRPr lang="en-US" sz="3600" spc="72">
              <a:solidFill>
                <a:srgbClr val="FFFFFF"/>
              </a:solidFill>
              <a:latin typeface="Times New Roman" panose="02020603050405020304"/>
            </a:endParaRPr>
          </a:p>
          <a:p>
            <a:pPr algn="ctr">
              <a:lnSpc>
                <a:spcPts val="5040"/>
              </a:lnSpc>
            </a:pPr>
            <a:r>
              <a:rPr lang="en-US" sz="3600" spc="72">
                <a:solidFill>
                  <a:srgbClr val="FFFFFF"/>
                </a:solidFill>
                <a:latin typeface="Times New Roman" panose="02020603050405020304"/>
              </a:rPr>
              <a:t> Analyze which </a:t>
            </a:r>
            <a:r>
              <a:rPr lang="en-US" sz="3600" b="1" spc="72">
                <a:solidFill>
                  <a:srgbClr val="FFFFFF"/>
                </a:solidFill>
                <a:latin typeface="Times New Roman" panose="02020603050405020304"/>
              </a:rPr>
              <a:t>time period</a:t>
            </a:r>
            <a:r>
              <a:rPr lang="en-US" sz="3600" spc="72">
                <a:solidFill>
                  <a:srgbClr val="FFFFFF"/>
                </a:solidFill>
                <a:latin typeface="Times New Roman" panose="02020603050405020304"/>
              </a:rPr>
              <a:t> having the most casual riders in </a:t>
            </a:r>
            <a:r>
              <a:rPr lang="en-US" sz="3600" b="1" spc="72">
                <a:solidFill>
                  <a:srgbClr val="FFFFFF"/>
                </a:solidFill>
                <a:latin typeface="Times New Roman" panose="02020603050405020304"/>
              </a:rPr>
              <a:t>Q3</a:t>
            </a:r>
            <a:endParaRPr lang="en-US" sz="3600" b="1" spc="72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88589" y="2852032"/>
            <a:ext cx="7510822" cy="63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2940" spc="58">
                <a:solidFill>
                  <a:srgbClr val="263F6B"/>
                </a:solidFill>
                <a:latin typeface="Montserrat Ultra-Bold" panose="00000900000000000000"/>
              </a:rPr>
              <a:t>Our Mission </a:t>
            </a:r>
            <a:endParaRPr lang="en-US" sz="2940" spc="58">
              <a:solidFill>
                <a:srgbClr val="263F6B"/>
              </a:solidFill>
              <a:latin typeface="Montserrat Ultra-Bold" panose="00000900000000000000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1235379" y="6921510"/>
            <a:ext cx="15817241" cy="2336790"/>
            <a:chOff x="0" y="0"/>
            <a:chExt cx="5770173" cy="8524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70173" cy="852468"/>
            </a:xfrm>
            <a:custGeom>
              <a:avLst/>
              <a:gdLst/>
              <a:ahLst/>
              <a:cxnLst/>
              <a:rect l="l" t="t" r="r" b="b"/>
              <a:pathLst>
                <a:path w="5770173" h="852468">
                  <a:moveTo>
                    <a:pt x="5645712" y="852467"/>
                  </a:moveTo>
                  <a:lnTo>
                    <a:pt x="124460" y="852467"/>
                  </a:lnTo>
                  <a:cubicBezTo>
                    <a:pt x="55880" y="852467"/>
                    <a:pt x="0" y="796587"/>
                    <a:pt x="0" y="7280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45713" y="0"/>
                  </a:lnTo>
                  <a:cubicBezTo>
                    <a:pt x="5714293" y="0"/>
                    <a:pt x="5770173" y="55880"/>
                    <a:pt x="5770173" y="124460"/>
                  </a:cubicBezTo>
                  <a:lnTo>
                    <a:pt x="5770173" y="728008"/>
                  </a:lnTo>
                  <a:cubicBezTo>
                    <a:pt x="5770173" y="796587"/>
                    <a:pt x="5714293" y="852468"/>
                    <a:pt x="5645713" y="852468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321408" y="6772224"/>
            <a:ext cx="15645183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72">
                <a:solidFill>
                  <a:srgbClr val="FFFFFF"/>
                </a:solidFill>
                <a:latin typeface="Times New Roman" panose="02020603050405020304"/>
              </a:rPr>
              <a:t>2. </a:t>
            </a:r>
            <a:endParaRPr lang="en-US" sz="3600" spc="72">
              <a:solidFill>
                <a:srgbClr val="FFFFFF"/>
              </a:solidFill>
              <a:latin typeface="Times New Roman" panose="02020603050405020304"/>
            </a:endParaRPr>
          </a:p>
          <a:p>
            <a:pPr algn="ctr">
              <a:lnSpc>
                <a:spcPts val="5040"/>
              </a:lnSpc>
            </a:pPr>
            <a:r>
              <a:rPr lang="en-US" sz="3600" b="1" spc="72">
                <a:solidFill>
                  <a:srgbClr val="FFFFFF"/>
                </a:solidFill>
                <a:latin typeface="Times New Roman" panose="02020603050405020304"/>
              </a:rPr>
              <a:t>Analyze</a:t>
            </a:r>
            <a:r>
              <a:rPr lang="en-US" sz="3600" spc="72">
                <a:solidFill>
                  <a:srgbClr val="FFFFFF"/>
                </a:solidFill>
                <a:latin typeface="Times New Roman" panose="02020603050405020304"/>
              </a:rPr>
              <a:t> how Divy Members and Casual Rides use bicycles to determine which stations have the most casual riders that have a hight chance of converting into members</a:t>
            </a:r>
            <a:endParaRPr lang="en-US" sz="3600" spc="72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6001348" y="248206"/>
            <a:ext cx="2162827" cy="618569"/>
          </a:xfrm>
          <a:custGeom>
            <a:avLst/>
            <a:gdLst/>
            <a:ahLst/>
            <a:cxnLst/>
            <a:rect l="l" t="t" r="r" b="b"/>
            <a:pathLst>
              <a:path w="2162827" h="618569">
                <a:moveTo>
                  <a:pt x="0" y="0"/>
                </a:moveTo>
                <a:lnTo>
                  <a:pt x="2162827" y="0"/>
                </a:lnTo>
                <a:lnTo>
                  <a:pt x="2162827" y="618569"/>
                </a:lnTo>
                <a:lnTo>
                  <a:pt x="0" y="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00" y="38100"/>
            <a:ext cx="2352040" cy="16459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4323581" y="323081"/>
            <a:ext cx="9640839" cy="9640839"/>
          </a:xfrm>
          <a:custGeom>
            <a:avLst/>
            <a:gdLst/>
            <a:ahLst/>
            <a:cxnLst/>
            <a:rect l="l" t="t" r="r" b="b"/>
            <a:pathLst>
              <a:path w="9640839" h="9640839">
                <a:moveTo>
                  <a:pt x="0" y="0"/>
                </a:moveTo>
                <a:lnTo>
                  <a:pt x="9640838" y="0"/>
                </a:lnTo>
                <a:lnTo>
                  <a:pt x="9640838" y="9640838"/>
                </a:lnTo>
                <a:lnTo>
                  <a:pt x="0" y="964083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408911">
            <a:off x="12723882" y="7914152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09"/>
                </a:lnTo>
                <a:lnTo>
                  <a:pt x="0" y="831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457487" flipH="1" flipV="1">
            <a:off x="4009585" y="154300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3" y="831310"/>
                </a:moveTo>
                <a:lnTo>
                  <a:pt x="0" y="831310"/>
                </a:lnTo>
                <a:lnTo>
                  <a:pt x="0" y="0"/>
                </a:lnTo>
                <a:lnTo>
                  <a:pt x="1675183" y="0"/>
                </a:lnTo>
                <a:lnTo>
                  <a:pt x="1675183" y="83131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88596" y="4180713"/>
            <a:ext cx="9310808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8235" spc="-485">
                <a:solidFill>
                  <a:srgbClr val="FFFFFF"/>
                </a:solidFill>
                <a:latin typeface="Montserrat Ultra-Bold Italics" panose="00000900000000000000"/>
              </a:rPr>
              <a:t>DATA UNDERSTANDING</a:t>
            </a:r>
            <a:endParaRPr lang="en-US" sz="8235" spc="-485">
              <a:solidFill>
                <a:srgbClr val="FFFFFF"/>
              </a:solidFill>
              <a:latin typeface="Montserrat Ultra-Bold Italics" panose="000009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52893" y="7316416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730039" y="1733723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6066573" y="1733723"/>
            <a:ext cx="1386321" cy="0"/>
          </a:xfrm>
          <a:prstGeom prst="line">
            <a:avLst/>
          </a:prstGeom>
          <a:ln w="76200" cap="flat">
            <a:solidFill>
              <a:srgbClr val="263F6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2"/>
          <p:cNvSpPr txBox="1"/>
          <p:nvPr/>
        </p:nvSpPr>
        <p:spPr>
          <a:xfrm>
            <a:off x="2133600" y="2857500"/>
            <a:ext cx="12238990" cy="168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14350" indent="-514350">
              <a:lnSpc>
                <a:spcPts val="4380"/>
              </a:lnSpc>
              <a:buFont typeface="Arial" panose="020B0604020202020204" pitchFamily="34" charset="0"/>
              <a:buChar char="•"/>
            </a:pPr>
            <a:r>
              <a:rPr lang="en-US" sz="3125">
                <a:solidFill>
                  <a:srgbClr val="000000"/>
                </a:solidFill>
                <a:latin typeface="Times New Roman" panose="02020603050405020304"/>
              </a:rPr>
              <a:t>This database is taken </a:t>
            </a:r>
            <a:r>
              <a:rPr lang="en-US" sz="3125" b="1">
                <a:solidFill>
                  <a:srgbClr val="000000"/>
                </a:solidFill>
                <a:latin typeface="Times New Roman" panose="02020603050405020304"/>
              </a:rPr>
              <a:t>https://divvybikes.com/</a:t>
            </a:r>
            <a:endParaRPr lang="en-US" sz="3125">
              <a:solidFill>
                <a:srgbClr val="000000"/>
              </a:solidFill>
              <a:latin typeface="Times New Roman" panose="02020603050405020304"/>
            </a:endParaRPr>
          </a:p>
          <a:p>
            <a:pPr marL="514350" indent="-514350">
              <a:lnSpc>
                <a:spcPts val="4380"/>
              </a:lnSpc>
              <a:buFont typeface="Arial" panose="020B0604020202020204" pitchFamily="34" charset="0"/>
              <a:buChar char="•"/>
            </a:pPr>
            <a:r>
              <a:rPr lang="en-US" sz="3125">
                <a:solidFill>
                  <a:srgbClr val="000000"/>
                </a:solidFill>
                <a:latin typeface="Times New Roman" panose="02020603050405020304"/>
              </a:rPr>
              <a:t>This database contains data of casual/members who traveled in </a:t>
            </a:r>
            <a:r>
              <a:rPr lang="en-US" sz="3125" b="1">
                <a:solidFill>
                  <a:srgbClr val="FF0000"/>
                </a:solidFill>
                <a:latin typeface="Times New Roman" panose="02020603050405020304"/>
              </a:rPr>
              <a:t>September-2023 to December-2023</a:t>
            </a:r>
            <a:endParaRPr lang="en-US" sz="3125" b="1">
              <a:solidFill>
                <a:srgbClr val="FF0000"/>
              </a:solidFill>
              <a:latin typeface="Times New Roman" panose="02020603050405020304"/>
            </a:endParaRPr>
          </a:p>
        </p:txBody>
      </p:sp>
      <p:sp>
        <p:nvSpPr>
          <p:cNvPr id="16" name="TextBox 12"/>
          <p:cNvSpPr txBox="1"/>
          <p:nvPr/>
        </p:nvSpPr>
        <p:spPr>
          <a:xfrm>
            <a:off x="2362200" y="6667500"/>
            <a:ext cx="13689330" cy="1123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514350" indent="-514350">
              <a:lnSpc>
                <a:spcPts val="4380"/>
              </a:lnSpc>
              <a:buFont typeface="Arial" panose="020B0604020202020204" pitchFamily="34" charset="0"/>
              <a:buChar char="•"/>
            </a:pPr>
            <a:r>
              <a:rPr lang="en-US" sz="3125">
                <a:solidFill>
                  <a:srgbClr val="000000"/>
                </a:solidFill>
                <a:latin typeface="Times New Roman" panose="02020603050405020304"/>
              </a:rPr>
              <a:t>Data analyzed is only in </a:t>
            </a:r>
            <a:r>
              <a:rPr lang="en-US" sz="3125" b="1">
                <a:solidFill>
                  <a:srgbClr val="000000"/>
                </a:solidFill>
                <a:latin typeface="Times New Roman" panose="02020603050405020304"/>
              </a:rPr>
              <a:t>quartile 3</a:t>
            </a:r>
            <a:r>
              <a:rPr lang="en-US" sz="3125">
                <a:solidFill>
                  <a:srgbClr val="000000"/>
                </a:solidFill>
                <a:latin typeface="Times New Roman" panose="02020603050405020304"/>
              </a:rPr>
              <a:t> </a:t>
            </a:r>
            <a:r>
              <a:rPr lang="en-US" sz="3125" b="1">
                <a:solidFill>
                  <a:srgbClr val="FF0000"/>
                </a:solidFill>
                <a:latin typeface="Times New Roman" panose="02020603050405020304"/>
              </a:rPr>
              <a:t>(Q3)</a:t>
            </a:r>
            <a:endParaRPr lang="en-US" sz="3125">
              <a:solidFill>
                <a:srgbClr val="000000"/>
              </a:solidFill>
              <a:latin typeface="Times New Roman" panose="02020603050405020304"/>
            </a:endParaRPr>
          </a:p>
          <a:p>
            <a:pPr marL="514350" indent="-514350">
              <a:lnSpc>
                <a:spcPts val="4380"/>
              </a:lnSpc>
              <a:buFont typeface="Arial" panose="020B0604020202020204" pitchFamily="34" charset="0"/>
              <a:buChar char="•"/>
            </a:pPr>
            <a:r>
              <a:rPr lang="en-US" sz="3125" b="1">
                <a:solidFill>
                  <a:srgbClr val="FF0000"/>
                </a:solidFill>
                <a:latin typeface="Times New Roman" panose="02020603050405020304"/>
              </a:rPr>
              <a:t>Riders are anonymous : </a:t>
            </a:r>
            <a:r>
              <a:rPr lang="en-US" sz="3125">
                <a:solidFill>
                  <a:schemeClr val="tx1"/>
                </a:solidFill>
                <a:latin typeface="Times New Roman" panose="02020603050405020304"/>
              </a:rPr>
              <a:t>no user data is stored</a:t>
            </a:r>
            <a:endParaRPr lang="en-US" sz="3125">
              <a:solidFill>
                <a:schemeClr val="tx1"/>
              </a:solidFill>
              <a:latin typeface="Times New Roman" panose="02020603050405020304"/>
            </a:endParaRPr>
          </a:p>
        </p:txBody>
      </p:sp>
      <p:sp>
        <p:nvSpPr>
          <p:cNvPr id="17" name="TextBox 10"/>
          <p:cNvSpPr txBox="1"/>
          <p:nvPr/>
        </p:nvSpPr>
        <p:spPr>
          <a:xfrm>
            <a:off x="2209800" y="1866900"/>
            <a:ext cx="7491095" cy="937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7315"/>
              </a:lnSpc>
            </a:pPr>
            <a:r>
              <a:rPr lang="en-US" sz="7465" spc="-440">
                <a:solidFill>
                  <a:srgbClr val="263F6B"/>
                </a:solidFill>
                <a:latin typeface="Montserrat Ultra-Bold Italics" panose="00000900000000000000"/>
              </a:rPr>
              <a:t>Data Context</a:t>
            </a:r>
            <a:endParaRPr lang="en-US" sz="7465" spc="-440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sp>
        <p:nvSpPr>
          <p:cNvPr id="18" name="TextBox 10"/>
          <p:cNvSpPr txBox="1"/>
          <p:nvPr/>
        </p:nvSpPr>
        <p:spPr>
          <a:xfrm>
            <a:off x="2057400" y="5676900"/>
            <a:ext cx="11472545" cy="937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7315"/>
              </a:lnSpc>
            </a:pPr>
            <a:r>
              <a:rPr lang="en-US" sz="7465" spc="-440">
                <a:solidFill>
                  <a:srgbClr val="263F6B"/>
                </a:solidFill>
                <a:latin typeface="Montserrat Ultra-Bold Italics" panose="00000900000000000000"/>
              </a:rPr>
              <a:t>Limitation of Problem</a:t>
            </a:r>
            <a:endParaRPr lang="en-US" sz="7465" spc="-440">
              <a:solidFill>
                <a:srgbClr val="263F6B"/>
              </a:solidFill>
              <a:latin typeface="Montserrat Ultra-Bold Italics" panose="0000090000000000000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00" y="571500"/>
            <a:ext cx="2538095" cy="24206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8940</Words>
  <Application>WPS Presentation</Application>
  <PresentationFormat>On-screen Show (4:3)</PresentationFormat>
  <Paragraphs>361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8" baseType="lpstr">
      <vt:lpstr>Arial</vt:lpstr>
      <vt:lpstr>SimSun</vt:lpstr>
      <vt:lpstr>Wingdings</vt:lpstr>
      <vt:lpstr>Montserrat Ultra-Bold Italics</vt:lpstr>
      <vt:lpstr>Montserrat</vt:lpstr>
      <vt:lpstr>Archivo Black Bold</vt:lpstr>
      <vt:lpstr>AMGDT</vt:lpstr>
      <vt:lpstr>Times New Roman</vt:lpstr>
      <vt:lpstr>Times New Roman Bold</vt:lpstr>
      <vt:lpstr>Arial</vt:lpstr>
      <vt:lpstr>Montserrat Ultra-Bold</vt:lpstr>
      <vt:lpstr>Times New Roman</vt:lpstr>
      <vt:lpstr>Microsoft YaHei</vt:lpstr>
      <vt:lpstr>Arial Unicode MS</vt:lpstr>
      <vt:lpstr>Calibri</vt:lpstr>
      <vt:lpstr>Times New Roman</vt:lpstr>
      <vt:lpstr>Wingdings</vt:lpstr>
      <vt:lpstr>Montserrat Italics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Execise</dc:title>
  <dc:creator/>
  <cp:lastModifiedBy>firda</cp:lastModifiedBy>
  <cp:revision>7</cp:revision>
  <dcterms:created xsi:type="dcterms:W3CDTF">2006-08-16T00:00:00Z</dcterms:created>
  <dcterms:modified xsi:type="dcterms:W3CDTF">2024-03-28T15:43:43Z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B9DFB8E4781944F9AFC134F86DD525DC_12</vt:lpwstr>
  </property>
  <property fmtid="{D5CDD505-2E9C-101B-9397-08002B2CF9AE}" pid="3" name="KSOProductBuildVer">
    <vt:lpwstr>1033-12.2.0.13489</vt:lpwstr>
  </property>
</Properties>
</file>